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9" r:id="rId5"/>
    <p:sldId id="861" r:id="rId6"/>
    <p:sldId id="838" r:id="rId7"/>
    <p:sldId id="295" r:id="rId8"/>
    <p:sldId id="296" r:id="rId9"/>
    <p:sldId id="298" r:id="rId10"/>
    <p:sldId id="905" r:id="rId11"/>
    <p:sldId id="264" r:id="rId12"/>
    <p:sldId id="884" r:id="rId13"/>
    <p:sldId id="901" r:id="rId14"/>
    <p:sldId id="796" r:id="rId15"/>
    <p:sldId id="261" r:id="rId16"/>
    <p:sldId id="868" r:id="rId17"/>
    <p:sldId id="263" r:id="rId18"/>
    <p:sldId id="265" r:id="rId19"/>
    <p:sldId id="262" r:id="rId20"/>
    <p:sldId id="839" r:id="rId21"/>
    <p:sldId id="907" r:id="rId22"/>
    <p:sldId id="903" r:id="rId23"/>
    <p:sldId id="842" r:id="rId24"/>
    <p:sldId id="895" r:id="rId25"/>
    <p:sldId id="893" r:id="rId26"/>
    <p:sldId id="897" r:id="rId27"/>
    <p:sldId id="862" r:id="rId28"/>
    <p:sldId id="863" r:id="rId29"/>
    <p:sldId id="864" r:id="rId30"/>
    <p:sldId id="866" r:id="rId31"/>
    <p:sldId id="867" r:id="rId32"/>
    <p:sldId id="865" r:id="rId33"/>
    <p:sldId id="843" r:id="rId34"/>
    <p:sldId id="844" r:id="rId35"/>
    <p:sldId id="845" r:id="rId36"/>
    <p:sldId id="846" r:id="rId37"/>
    <p:sldId id="908" r:id="rId38"/>
    <p:sldId id="852" r:id="rId39"/>
    <p:sldId id="853" r:id="rId40"/>
    <p:sldId id="854" r:id="rId41"/>
    <p:sldId id="855" r:id="rId42"/>
    <p:sldId id="856" r:id="rId43"/>
    <p:sldId id="857" r:id="rId44"/>
    <p:sldId id="858" r:id="rId45"/>
    <p:sldId id="859" r:id="rId46"/>
    <p:sldId id="848" r:id="rId47"/>
    <p:sldId id="860" r:id="rId48"/>
    <p:sldId id="904" r:id="rId49"/>
    <p:sldId id="84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8B5762-F33B-4F9B-BD98-4995B62237B7}">
          <p14:sldIdLst>
            <p14:sldId id="259"/>
            <p14:sldId id="861"/>
            <p14:sldId id="838"/>
            <p14:sldId id="295"/>
            <p14:sldId id="296"/>
            <p14:sldId id="298"/>
            <p14:sldId id="905"/>
            <p14:sldId id="264"/>
            <p14:sldId id="884"/>
            <p14:sldId id="901"/>
            <p14:sldId id="796"/>
            <p14:sldId id="261"/>
            <p14:sldId id="868"/>
            <p14:sldId id="263"/>
            <p14:sldId id="265"/>
            <p14:sldId id="262"/>
            <p14:sldId id="839"/>
            <p14:sldId id="907"/>
          </p14:sldIdLst>
        </p14:section>
        <p14:section name="Untitled Section" id="{9766B27E-2D5C-4FBE-BFCE-2E0101F0F8CB}">
          <p14:sldIdLst>
            <p14:sldId id="903"/>
            <p14:sldId id="842"/>
            <p14:sldId id="895"/>
            <p14:sldId id="893"/>
            <p14:sldId id="897"/>
            <p14:sldId id="862"/>
            <p14:sldId id="863"/>
            <p14:sldId id="864"/>
            <p14:sldId id="866"/>
            <p14:sldId id="867"/>
            <p14:sldId id="865"/>
            <p14:sldId id="843"/>
            <p14:sldId id="844"/>
            <p14:sldId id="845"/>
            <p14:sldId id="846"/>
            <p14:sldId id="908"/>
            <p14:sldId id="852"/>
            <p14:sldId id="853"/>
            <p14:sldId id="854"/>
            <p14:sldId id="855"/>
            <p14:sldId id="856"/>
            <p14:sldId id="857"/>
            <p14:sldId id="858"/>
            <p14:sldId id="859"/>
            <p14:sldId id="848"/>
            <p14:sldId id="860"/>
            <p14:sldId id="904"/>
            <p14:sldId id="8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D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FA94B-E5FB-455B-BC9E-F73A5BBAE610}" v="3" dt="2023-06-27T20:25:18.616"/>
    <p1510:client id="{D23ADAC2-AA42-410C-A5DF-616A9A6297C5}" v="30" dt="2023-06-27T21:04:39.917"/>
    <p1510:client id="{EBF2B360-E99F-425B-839D-00AF1EA69B61}" v="88" dt="2023-06-27T04:17:33.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103" d="100"/>
          <a:sy n="103" d="100"/>
        </p:scale>
        <p:origin x="114" y="708"/>
      </p:cViewPr>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7.xml.rels><?xml version="1.0" encoding="UTF-8" standalone="yes"?>
<Relationships xmlns="http://schemas.openxmlformats.org/package/2006/relationships"><Relationship Id="rId3" Type="http://schemas.openxmlformats.org/officeDocument/2006/relationships/hyperlink" Target="https://treatmentcourts.org/" TargetMode="External"/><Relationship Id="rId2" Type="http://schemas.openxmlformats.org/officeDocument/2006/relationships/hyperlink" Target="https://csgjusticecenter.org/projects/mental-health-courts/learning/learning-modules/" TargetMode="External"/><Relationship Id="rId1" Type="http://schemas.openxmlformats.org/officeDocument/2006/relationships/hyperlink" Target="https://npcresearch.com/services-expertise/technical-assistance-and-consultation/"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treatmentcourts.org/" TargetMode="External"/><Relationship Id="rId2" Type="http://schemas.openxmlformats.org/officeDocument/2006/relationships/hyperlink" Target="https://npcresearch.com/services-expertise/technical-assistance-and-consultation/" TargetMode="External"/><Relationship Id="rId1" Type="http://schemas.openxmlformats.org/officeDocument/2006/relationships/hyperlink" Target="https://csgjusticecenter.org/projects/mental-health-courts/learning/learning-modul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31F95-CA4F-41A0-823C-5CF2FF85A9DB}"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86E90229-B93A-4DD2-A39A-B6F79018697E}">
      <dgm:prSet phldrT="[Text]"/>
      <dgm:spPr/>
      <dgm:t>
        <a:bodyPr/>
        <a:lstStyle/>
        <a:p>
          <a:r>
            <a:rPr lang="en-US" b="1" dirty="0">
              <a:solidFill>
                <a:srgbClr val="FFCC00"/>
              </a:solidFill>
              <a:latin typeface="+mj-lt"/>
            </a:rPr>
            <a:t>6.7%</a:t>
          </a:r>
          <a:endParaRPr lang="en-US" dirty="0">
            <a:solidFill>
              <a:srgbClr val="FFCC00"/>
            </a:solidFill>
          </a:endParaRPr>
        </a:p>
        <a:p>
          <a:r>
            <a:rPr lang="en-US" dirty="0"/>
            <a:t>Of the U.S. adult population experienced a </a:t>
          </a:r>
          <a:r>
            <a:rPr lang="en-US" b="1" dirty="0">
              <a:solidFill>
                <a:schemeClr val="tx1"/>
              </a:solidFill>
            </a:rPr>
            <a:t>co-occurring substance use disorder </a:t>
          </a:r>
          <a:r>
            <a:rPr lang="en-US" b="0" dirty="0"/>
            <a:t>and mental illness in 2020</a:t>
          </a:r>
        </a:p>
        <a:p>
          <a:endParaRPr lang="en-US" dirty="0"/>
        </a:p>
      </dgm:t>
    </dgm:pt>
    <dgm:pt modelId="{0C626707-1E87-4260-887B-D6CEBAE56594}" type="parTrans" cxnId="{D0357632-85CB-4E70-A408-BC0F0BFCBD72}">
      <dgm:prSet/>
      <dgm:spPr/>
      <dgm:t>
        <a:bodyPr/>
        <a:lstStyle/>
        <a:p>
          <a:endParaRPr lang="en-US"/>
        </a:p>
      </dgm:t>
    </dgm:pt>
    <dgm:pt modelId="{7D163BDD-98F5-4C1A-906E-C2B99F0A2981}" type="sibTrans" cxnId="{D0357632-85CB-4E70-A408-BC0F0BFCBD72}">
      <dgm:prSet/>
      <dgm:spPr/>
      <dgm:t>
        <a:bodyPr/>
        <a:lstStyle/>
        <a:p>
          <a:endParaRPr lang="en-US"/>
        </a:p>
      </dgm:t>
    </dgm:pt>
    <dgm:pt modelId="{0AD9036F-2CA6-41A1-8BC1-5D83D05D5435}">
      <dgm:prSet phldrT="[Text]"/>
      <dgm:spPr/>
      <dgm:t>
        <a:bodyPr/>
        <a:lstStyle/>
        <a:p>
          <a:r>
            <a:rPr lang="en-US" b="1" dirty="0">
              <a:solidFill>
                <a:srgbClr val="FFCC00"/>
              </a:solidFill>
              <a:latin typeface="+mj-lt"/>
            </a:rPr>
            <a:t>5.6%</a:t>
          </a:r>
          <a:endParaRPr lang="en-US" dirty="0">
            <a:solidFill>
              <a:srgbClr val="FFCC00"/>
            </a:solidFill>
          </a:endParaRPr>
        </a:p>
        <a:p>
          <a:r>
            <a:rPr lang="en-US" dirty="0"/>
            <a:t>Of the </a:t>
          </a:r>
          <a:r>
            <a:rPr lang="en-US" b="0" dirty="0"/>
            <a:t>U.S. adult population experienced</a:t>
          </a:r>
          <a:r>
            <a:rPr lang="en-US" b="1" dirty="0"/>
            <a:t> </a:t>
          </a:r>
          <a:r>
            <a:rPr lang="en-US" dirty="0"/>
            <a:t>a </a:t>
          </a:r>
          <a:r>
            <a:rPr lang="en-US" b="1" dirty="0">
              <a:solidFill>
                <a:schemeClr val="tx1"/>
              </a:solidFill>
            </a:rPr>
            <a:t>Serious Mental Illness</a:t>
          </a:r>
          <a:r>
            <a:rPr lang="en-US" dirty="0">
              <a:solidFill>
                <a:schemeClr val="tx1"/>
              </a:solidFill>
            </a:rPr>
            <a:t> </a:t>
          </a:r>
          <a:r>
            <a:rPr lang="en-US" dirty="0"/>
            <a:t>(SMI) in 2020</a:t>
          </a:r>
        </a:p>
        <a:p>
          <a:endParaRPr lang="en-US" dirty="0"/>
        </a:p>
      </dgm:t>
    </dgm:pt>
    <dgm:pt modelId="{C51FE784-71EE-44D1-A314-F1D4FFE4B2B9}" type="parTrans" cxnId="{418891AD-7AC0-4F7B-9FB8-C6ABD2AE02C9}">
      <dgm:prSet/>
      <dgm:spPr/>
      <dgm:t>
        <a:bodyPr/>
        <a:lstStyle/>
        <a:p>
          <a:endParaRPr lang="en-US"/>
        </a:p>
      </dgm:t>
    </dgm:pt>
    <dgm:pt modelId="{3C5DA848-6A28-465D-BA6C-D6B7C40D6FC6}" type="sibTrans" cxnId="{418891AD-7AC0-4F7B-9FB8-C6ABD2AE02C9}">
      <dgm:prSet/>
      <dgm:spPr/>
      <dgm:t>
        <a:bodyPr/>
        <a:lstStyle/>
        <a:p>
          <a:endParaRPr lang="en-US"/>
        </a:p>
      </dgm:t>
    </dgm:pt>
    <dgm:pt modelId="{3FB23362-2BDB-4E84-AD9B-1090B13967E0}">
      <dgm:prSet/>
      <dgm:spPr/>
      <dgm:t>
        <a:bodyPr/>
        <a:lstStyle/>
        <a:p>
          <a:r>
            <a:rPr lang="en-US" b="1" dirty="0">
              <a:solidFill>
                <a:srgbClr val="FFCC00"/>
              </a:solidFill>
              <a:latin typeface="+mj-lt"/>
            </a:rPr>
            <a:t>21%</a:t>
          </a:r>
          <a:r>
            <a:rPr lang="en-US" b="1" dirty="0">
              <a:latin typeface="+mj-lt"/>
            </a:rPr>
            <a:t> </a:t>
          </a:r>
        </a:p>
        <a:p>
          <a:r>
            <a:rPr lang="en-US" dirty="0"/>
            <a:t>Of the </a:t>
          </a:r>
          <a:r>
            <a:rPr lang="en-US" b="0" dirty="0"/>
            <a:t>U.S. adult population </a:t>
          </a:r>
          <a:r>
            <a:rPr lang="en-US" dirty="0"/>
            <a:t>experienced </a:t>
          </a:r>
          <a:r>
            <a:rPr lang="en-US" b="1" dirty="0">
              <a:solidFill>
                <a:schemeClr val="tx1"/>
              </a:solidFill>
            </a:rPr>
            <a:t>mental illness </a:t>
          </a:r>
          <a:br>
            <a:rPr lang="en-US" dirty="0"/>
          </a:br>
          <a:r>
            <a:rPr lang="en-US" dirty="0"/>
            <a:t>in 2020</a:t>
          </a:r>
        </a:p>
        <a:p>
          <a:endParaRPr lang="en-US" dirty="0"/>
        </a:p>
      </dgm:t>
    </dgm:pt>
    <dgm:pt modelId="{12FB0FFB-2E1C-42DF-8C48-D74B14435E95}" type="parTrans" cxnId="{2FE3634F-12E8-4798-A950-EA1445DB8C4E}">
      <dgm:prSet/>
      <dgm:spPr/>
      <dgm:t>
        <a:bodyPr/>
        <a:lstStyle/>
        <a:p>
          <a:endParaRPr lang="en-US"/>
        </a:p>
      </dgm:t>
    </dgm:pt>
    <dgm:pt modelId="{C2959FA4-90C3-40C5-819D-5FA13AEB3826}" type="sibTrans" cxnId="{2FE3634F-12E8-4798-A950-EA1445DB8C4E}">
      <dgm:prSet/>
      <dgm:spPr/>
      <dgm:t>
        <a:bodyPr/>
        <a:lstStyle/>
        <a:p>
          <a:endParaRPr lang="en-US"/>
        </a:p>
      </dgm:t>
    </dgm:pt>
    <dgm:pt modelId="{B90F6735-5E1E-4BA6-8708-4D1E7086B603}" type="pres">
      <dgm:prSet presAssocID="{61531F95-CA4F-41A0-823C-5CF2FF85A9DB}" presName="Name0" presStyleCnt="0">
        <dgm:presLayoutVars>
          <dgm:dir/>
          <dgm:resizeHandles val="exact"/>
        </dgm:presLayoutVars>
      </dgm:prSet>
      <dgm:spPr/>
    </dgm:pt>
    <dgm:pt modelId="{4B2BAFE9-CE17-47AB-B136-BF313ECF878E}" type="pres">
      <dgm:prSet presAssocID="{86E90229-B93A-4DD2-A39A-B6F79018697E}" presName="node" presStyleLbl="node1" presStyleIdx="0" presStyleCnt="3">
        <dgm:presLayoutVars>
          <dgm:bulletEnabled val="1"/>
        </dgm:presLayoutVars>
      </dgm:prSet>
      <dgm:spPr/>
    </dgm:pt>
    <dgm:pt modelId="{56DA8620-913D-4DB3-BE9E-595D38D31387}" type="pres">
      <dgm:prSet presAssocID="{7D163BDD-98F5-4C1A-906E-C2B99F0A2981}" presName="sibTrans" presStyleCnt="0"/>
      <dgm:spPr/>
    </dgm:pt>
    <dgm:pt modelId="{3D564028-580E-468C-9F01-D3E671F9F597}" type="pres">
      <dgm:prSet presAssocID="{3FB23362-2BDB-4E84-AD9B-1090B13967E0}" presName="node" presStyleLbl="node1" presStyleIdx="1" presStyleCnt="3">
        <dgm:presLayoutVars>
          <dgm:bulletEnabled val="1"/>
        </dgm:presLayoutVars>
      </dgm:prSet>
      <dgm:spPr/>
    </dgm:pt>
    <dgm:pt modelId="{E24CF0AB-15D5-45F8-83E2-2AFD892DEF22}" type="pres">
      <dgm:prSet presAssocID="{C2959FA4-90C3-40C5-819D-5FA13AEB3826}" presName="sibTrans" presStyleCnt="0"/>
      <dgm:spPr/>
    </dgm:pt>
    <dgm:pt modelId="{5267F18D-1799-4EB3-BD9E-D79DB2971130}" type="pres">
      <dgm:prSet presAssocID="{0AD9036F-2CA6-41A1-8BC1-5D83D05D5435}" presName="node" presStyleLbl="node1" presStyleIdx="2" presStyleCnt="3">
        <dgm:presLayoutVars>
          <dgm:bulletEnabled val="1"/>
        </dgm:presLayoutVars>
      </dgm:prSet>
      <dgm:spPr/>
    </dgm:pt>
  </dgm:ptLst>
  <dgm:cxnLst>
    <dgm:cxn modelId="{D0357632-85CB-4E70-A408-BC0F0BFCBD72}" srcId="{61531F95-CA4F-41A0-823C-5CF2FF85A9DB}" destId="{86E90229-B93A-4DD2-A39A-B6F79018697E}" srcOrd="0" destOrd="0" parTransId="{0C626707-1E87-4260-887B-D6CEBAE56594}" sibTransId="{7D163BDD-98F5-4C1A-906E-C2B99F0A2981}"/>
    <dgm:cxn modelId="{F6F53E36-9548-4268-9D03-821E2099D7AB}" type="presOf" srcId="{3FB23362-2BDB-4E84-AD9B-1090B13967E0}" destId="{3D564028-580E-468C-9F01-D3E671F9F597}" srcOrd="0" destOrd="0" presId="urn:microsoft.com/office/officeart/2005/8/layout/hList6"/>
    <dgm:cxn modelId="{2FE3634F-12E8-4798-A950-EA1445DB8C4E}" srcId="{61531F95-CA4F-41A0-823C-5CF2FF85A9DB}" destId="{3FB23362-2BDB-4E84-AD9B-1090B13967E0}" srcOrd="1" destOrd="0" parTransId="{12FB0FFB-2E1C-42DF-8C48-D74B14435E95}" sibTransId="{C2959FA4-90C3-40C5-819D-5FA13AEB3826}"/>
    <dgm:cxn modelId="{418891AD-7AC0-4F7B-9FB8-C6ABD2AE02C9}" srcId="{61531F95-CA4F-41A0-823C-5CF2FF85A9DB}" destId="{0AD9036F-2CA6-41A1-8BC1-5D83D05D5435}" srcOrd="2" destOrd="0" parTransId="{C51FE784-71EE-44D1-A314-F1D4FFE4B2B9}" sibTransId="{3C5DA848-6A28-465D-BA6C-D6B7C40D6FC6}"/>
    <dgm:cxn modelId="{273E53B1-3535-4116-855A-F848A4FC5081}" type="presOf" srcId="{0AD9036F-2CA6-41A1-8BC1-5D83D05D5435}" destId="{5267F18D-1799-4EB3-BD9E-D79DB2971130}" srcOrd="0" destOrd="0" presId="urn:microsoft.com/office/officeart/2005/8/layout/hList6"/>
    <dgm:cxn modelId="{7C3D8CC5-01F3-4BC3-AEEE-CB352B858C1E}" type="presOf" srcId="{86E90229-B93A-4DD2-A39A-B6F79018697E}" destId="{4B2BAFE9-CE17-47AB-B136-BF313ECF878E}" srcOrd="0" destOrd="0" presId="urn:microsoft.com/office/officeart/2005/8/layout/hList6"/>
    <dgm:cxn modelId="{0DAE64DE-035A-465E-80D3-DAE0456232B3}" type="presOf" srcId="{61531F95-CA4F-41A0-823C-5CF2FF85A9DB}" destId="{B90F6735-5E1E-4BA6-8708-4D1E7086B603}" srcOrd="0" destOrd="0" presId="urn:microsoft.com/office/officeart/2005/8/layout/hList6"/>
    <dgm:cxn modelId="{C4DCE030-18A8-4F33-BB72-0C5D13E0EBFB}" type="presParOf" srcId="{B90F6735-5E1E-4BA6-8708-4D1E7086B603}" destId="{4B2BAFE9-CE17-47AB-B136-BF313ECF878E}" srcOrd="0" destOrd="0" presId="urn:microsoft.com/office/officeart/2005/8/layout/hList6"/>
    <dgm:cxn modelId="{CC651223-A65C-47BC-990F-3A9248DA06FD}" type="presParOf" srcId="{B90F6735-5E1E-4BA6-8708-4D1E7086B603}" destId="{56DA8620-913D-4DB3-BE9E-595D38D31387}" srcOrd="1" destOrd="0" presId="urn:microsoft.com/office/officeart/2005/8/layout/hList6"/>
    <dgm:cxn modelId="{F81A47D4-984F-46E6-8F1D-F611B49192DC}" type="presParOf" srcId="{B90F6735-5E1E-4BA6-8708-4D1E7086B603}" destId="{3D564028-580E-468C-9F01-D3E671F9F597}" srcOrd="2" destOrd="0" presId="urn:microsoft.com/office/officeart/2005/8/layout/hList6"/>
    <dgm:cxn modelId="{D61C509C-2C7C-44CB-BBD6-0452468E6029}" type="presParOf" srcId="{B90F6735-5E1E-4BA6-8708-4D1E7086B603}" destId="{E24CF0AB-15D5-45F8-83E2-2AFD892DEF22}" srcOrd="3" destOrd="0" presId="urn:microsoft.com/office/officeart/2005/8/layout/hList6"/>
    <dgm:cxn modelId="{500FA616-2949-4FD9-9D23-399F953C1FCB}" type="presParOf" srcId="{B90F6735-5E1E-4BA6-8708-4D1E7086B603}" destId="{5267F18D-1799-4EB3-BD9E-D79DB297113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1F6737-A3C5-4820-9385-07F80900A3C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6F004E5-39CD-4E18-B4FA-1C89B76927E9}">
      <dgm:prSet/>
      <dgm:spPr/>
      <dgm:t>
        <a:bodyPr/>
        <a:lstStyle/>
        <a:p>
          <a:r>
            <a:rPr lang="en-US"/>
            <a:t>Policy and Procedures Manual</a:t>
          </a:r>
        </a:p>
      </dgm:t>
    </dgm:pt>
    <dgm:pt modelId="{430FB3CC-93CD-4BD8-A649-C08A5CC9D614}" type="parTrans" cxnId="{C0B3684A-DA43-4E91-97A3-F1B080E58339}">
      <dgm:prSet/>
      <dgm:spPr/>
      <dgm:t>
        <a:bodyPr/>
        <a:lstStyle/>
        <a:p>
          <a:endParaRPr lang="en-US"/>
        </a:p>
      </dgm:t>
    </dgm:pt>
    <dgm:pt modelId="{0EB56013-99CD-45FA-9543-942CE07528DD}" type="sibTrans" cxnId="{C0B3684A-DA43-4E91-97A3-F1B080E58339}">
      <dgm:prSet/>
      <dgm:spPr/>
      <dgm:t>
        <a:bodyPr/>
        <a:lstStyle/>
        <a:p>
          <a:endParaRPr lang="en-US"/>
        </a:p>
      </dgm:t>
    </dgm:pt>
    <dgm:pt modelId="{33AAA374-8C5F-450F-AB39-DC430D6EE35F}">
      <dgm:prSet/>
      <dgm:spPr/>
      <dgm:t>
        <a:bodyPr/>
        <a:lstStyle/>
        <a:p>
          <a:r>
            <a:rPr lang="en-US"/>
            <a:t>Participant Handbook</a:t>
          </a:r>
        </a:p>
      </dgm:t>
    </dgm:pt>
    <dgm:pt modelId="{EE0B90E5-7D99-4D8A-BAC2-B416A9643A26}" type="parTrans" cxnId="{8238E7C1-5B3D-4D00-B769-A69805136CD9}">
      <dgm:prSet/>
      <dgm:spPr/>
      <dgm:t>
        <a:bodyPr/>
        <a:lstStyle/>
        <a:p>
          <a:endParaRPr lang="en-US"/>
        </a:p>
      </dgm:t>
    </dgm:pt>
    <dgm:pt modelId="{30326255-EB99-460B-8329-8B24A6D391C4}" type="sibTrans" cxnId="{8238E7C1-5B3D-4D00-B769-A69805136CD9}">
      <dgm:prSet/>
      <dgm:spPr/>
      <dgm:t>
        <a:bodyPr/>
        <a:lstStyle/>
        <a:p>
          <a:endParaRPr lang="en-US"/>
        </a:p>
      </dgm:t>
    </dgm:pt>
    <dgm:pt modelId="{1A620297-174A-4562-BC95-54351745F923}">
      <dgm:prSet/>
      <dgm:spPr/>
      <dgm:t>
        <a:bodyPr/>
        <a:lstStyle/>
        <a:p>
          <a:r>
            <a:rPr lang="en-US"/>
            <a:t>Referral and Screening Procedures (HIPAA release)</a:t>
          </a:r>
        </a:p>
      </dgm:t>
    </dgm:pt>
    <dgm:pt modelId="{524BE143-6026-4678-A1BA-9AB9255AEBB4}" type="parTrans" cxnId="{609B7168-F82D-4941-AEEA-936724201C90}">
      <dgm:prSet/>
      <dgm:spPr/>
      <dgm:t>
        <a:bodyPr/>
        <a:lstStyle/>
        <a:p>
          <a:endParaRPr lang="en-US"/>
        </a:p>
      </dgm:t>
    </dgm:pt>
    <dgm:pt modelId="{2534D2D5-30D9-470A-9F6F-576BB59A43FE}" type="sibTrans" cxnId="{609B7168-F82D-4941-AEEA-936724201C90}">
      <dgm:prSet/>
      <dgm:spPr/>
      <dgm:t>
        <a:bodyPr/>
        <a:lstStyle/>
        <a:p>
          <a:endParaRPr lang="en-US"/>
        </a:p>
      </dgm:t>
    </dgm:pt>
    <dgm:pt modelId="{277D06D5-3865-4F90-883E-B442E449C80E}">
      <dgm:prSet/>
      <dgm:spPr/>
      <dgm:t>
        <a:bodyPr/>
        <a:lstStyle/>
        <a:p>
          <a:r>
            <a:rPr lang="en-US"/>
            <a:t>Eligibility Criteria</a:t>
          </a:r>
        </a:p>
      </dgm:t>
    </dgm:pt>
    <dgm:pt modelId="{E58F77D2-1114-4933-BC87-9838E4AAFDDD}" type="parTrans" cxnId="{1095C5F7-FC5E-4AAF-BB5B-E8DB1FB4A193}">
      <dgm:prSet/>
      <dgm:spPr/>
      <dgm:t>
        <a:bodyPr/>
        <a:lstStyle/>
        <a:p>
          <a:endParaRPr lang="en-US"/>
        </a:p>
      </dgm:t>
    </dgm:pt>
    <dgm:pt modelId="{52426B01-96AD-4047-BE4A-C6303AB22400}" type="sibTrans" cxnId="{1095C5F7-FC5E-4AAF-BB5B-E8DB1FB4A193}">
      <dgm:prSet/>
      <dgm:spPr/>
      <dgm:t>
        <a:bodyPr/>
        <a:lstStyle/>
        <a:p>
          <a:endParaRPr lang="en-US"/>
        </a:p>
      </dgm:t>
    </dgm:pt>
    <dgm:pt modelId="{C8D01615-EDC4-457E-B2B5-36F8776097D6}">
      <dgm:prSet/>
      <dgm:spPr/>
      <dgm:t>
        <a:bodyPr/>
        <a:lstStyle/>
        <a:p>
          <a:r>
            <a:rPr lang="en-US"/>
            <a:t>MOUs</a:t>
          </a:r>
        </a:p>
      </dgm:t>
    </dgm:pt>
    <dgm:pt modelId="{C3510488-7E0C-4145-A7A9-22782452B5D5}" type="parTrans" cxnId="{E4A67D40-DC12-4D00-BA1D-9785DE10A606}">
      <dgm:prSet/>
      <dgm:spPr/>
      <dgm:t>
        <a:bodyPr/>
        <a:lstStyle/>
        <a:p>
          <a:endParaRPr lang="en-US"/>
        </a:p>
      </dgm:t>
    </dgm:pt>
    <dgm:pt modelId="{6D8C15B0-3F9A-402E-B795-CEEAC9DC4AD9}" type="sibTrans" cxnId="{E4A67D40-DC12-4D00-BA1D-9785DE10A606}">
      <dgm:prSet/>
      <dgm:spPr/>
      <dgm:t>
        <a:bodyPr/>
        <a:lstStyle/>
        <a:p>
          <a:endParaRPr lang="en-US"/>
        </a:p>
      </dgm:t>
    </dgm:pt>
    <dgm:pt modelId="{46154E0D-3DC3-4FAE-BEC6-FCDA76C42CC5}">
      <dgm:prSet/>
      <dgm:spPr/>
      <dgm:t>
        <a:bodyPr/>
        <a:lstStyle/>
        <a:p>
          <a:r>
            <a:rPr lang="en-US"/>
            <a:t>Incentives and Sanctions</a:t>
          </a:r>
        </a:p>
      </dgm:t>
    </dgm:pt>
    <dgm:pt modelId="{1181B7ED-0E30-4FF7-8985-813AA30B515B}" type="parTrans" cxnId="{CFE4E253-F835-4E0F-B583-90DBD2CE2AC8}">
      <dgm:prSet/>
      <dgm:spPr/>
      <dgm:t>
        <a:bodyPr/>
        <a:lstStyle/>
        <a:p>
          <a:endParaRPr lang="en-US"/>
        </a:p>
      </dgm:t>
    </dgm:pt>
    <dgm:pt modelId="{ADDEC8D9-DA7B-4DBC-A4CD-6A6414D768B1}" type="sibTrans" cxnId="{CFE4E253-F835-4E0F-B583-90DBD2CE2AC8}">
      <dgm:prSet/>
      <dgm:spPr/>
      <dgm:t>
        <a:bodyPr/>
        <a:lstStyle/>
        <a:p>
          <a:endParaRPr lang="en-US"/>
        </a:p>
      </dgm:t>
    </dgm:pt>
    <dgm:pt modelId="{81C49471-7613-4A9C-9F2C-2CF66D94E452}">
      <dgm:prSet/>
      <dgm:spPr/>
      <dgm:t>
        <a:bodyPr/>
        <a:lstStyle/>
        <a:p>
          <a:r>
            <a:rPr lang="en-US"/>
            <a:t>Integrated Case Plan Template</a:t>
          </a:r>
        </a:p>
      </dgm:t>
    </dgm:pt>
    <dgm:pt modelId="{0CDA055D-FA21-4989-80F6-B5B33FEF05CD}" type="parTrans" cxnId="{5BE83A01-DEC5-4F5D-BB15-FE9BCAB94D22}">
      <dgm:prSet/>
      <dgm:spPr/>
      <dgm:t>
        <a:bodyPr/>
        <a:lstStyle/>
        <a:p>
          <a:endParaRPr lang="en-US"/>
        </a:p>
      </dgm:t>
    </dgm:pt>
    <dgm:pt modelId="{7A5CBECB-694D-485C-AC0E-0716895FA68A}" type="sibTrans" cxnId="{5BE83A01-DEC5-4F5D-BB15-FE9BCAB94D22}">
      <dgm:prSet/>
      <dgm:spPr/>
      <dgm:t>
        <a:bodyPr/>
        <a:lstStyle/>
        <a:p>
          <a:endParaRPr lang="en-US"/>
        </a:p>
      </dgm:t>
    </dgm:pt>
    <dgm:pt modelId="{63F24C9B-FABF-495F-BF62-096E8F509F34}">
      <dgm:prSet/>
      <dgm:spPr/>
      <dgm:t>
        <a:bodyPr/>
        <a:lstStyle/>
        <a:p>
          <a:r>
            <a:rPr lang="en-US"/>
            <a:t>Program Goals and Measurable Objectives</a:t>
          </a:r>
        </a:p>
      </dgm:t>
    </dgm:pt>
    <dgm:pt modelId="{08B15A31-7604-4AB3-A7FC-83012CFD6F3A}" type="parTrans" cxnId="{64A4D49A-F093-4815-8687-77582E93013F}">
      <dgm:prSet/>
      <dgm:spPr/>
      <dgm:t>
        <a:bodyPr/>
        <a:lstStyle/>
        <a:p>
          <a:endParaRPr lang="en-US"/>
        </a:p>
      </dgm:t>
    </dgm:pt>
    <dgm:pt modelId="{2CEF9B59-EE2A-482D-B436-F0C0EF1B48A3}" type="sibTrans" cxnId="{64A4D49A-F093-4815-8687-77582E93013F}">
      <dgm:prSet/>
      <dgm:spPr/>
      <dgm:t>
        <a:bodyPr/>
        <a:lstStyle/>
        <a:p>
          <a:endParaRPr lang="en-US"/>
        </a:p>
      </dgm:t>
    </dgm:pt>
    <dgm:pt modelId="{246A018F-4F78-4A5F-B681-2443AAED2667}">
      <dgm:prSet/>
      <dgm:spPr/>
      <dgm:t>
        <a:bodyPr/>
        <a:lstStyle/>
        <a:p>
          <a:r>
            <a:rPr lang="en-US"/>
            <a:t>Program History and Partners</a:t>
          </a:r>
        </a:p>
      </dgm:t>
    </dgm:pt>
    <dgm:pt modelId="{ED7B4AE6-C47F-4B4B-BF22-172729154C7A}" type="parTrans" cxnId="{8590BA5B-3E80-403A-91DF-3737CA251E6C}">
      <dgm:prSet/>
      <dgm:spPr/>
      <dgm:t>
        <a:bodyPr/>
        <a:lstStyle/>
        <a:p>
          <a:endParaRPr lang="en-US"/>
        </a:p>
      </dgm:t>
    </dgm:pt>
    <dgm:pt modelId="{88FA63AF-C155-4C87-9162-E268AC971BA8}" type="sibTrans" cxnId="{8590BA5B-3E80-403A-91DF-3737CA251E6C}">
      <dgm:prSet/>
      <dgm:spPr/>
      <dgm:t>
        <a:bodyPr/>
        <a:lstStyle/>
        <a:p>
          <a:endParaRPr lang="en-US"/>
        </a:p>
      </dgm:t>
    </dgm:pt>
    <dgm:pt modelId="{59F90311-4F82-4CBB-B6A2-617ED2A0CF1C}">
      <dgm:prSet/>
      <dgm:spPr/>
      <dgm:t>
        <a:bodyPr/>
        <a:lstStyle/>
        <a:p>
          <a:r>
            <a:rPr lang="en-US"/>
            <a:t>Case Staffing and Status Hearing Procedures</a:t>
          </a:r>
        </a:p>
      </dgm:t>
    </dgm:pt>
    <dgm:pt modelId="{DCF985F8-CFCA-4A98-B1B4-16AEA128AAD6}" type="parTrans" cxnId="{90AEC880-4077-4071-AE20-0EE624075A4D}">
      <dgm:prSet/>
      <dgm:spPr/>
      <dgm:t>
        <a:bodyPr/>
        <a:lstStyle/>
        <a:p>
          <a:endParaRPr lang="en-US"/>
        </a:p>
      </dgm:t>
    </dgm:pt>
    <dgm:pt modelId="{2FA55436-6EDB-43C8-B473-DF58DD5FA7F8}" type="sibTrans" cxnId="{90AEC880-4077-4071-AE20-0EE624075A4D}">
      <dgm:prSet/>
      <dgm:spPr/>
      <dgm:t>
        <a:bodyPr/>
        <a:lstStyle/>
        <a:p>
          <a:endParaRPr lang="en-US"/>
        </a:p>
      </dgm:t>
    </dgm:pt>
    <dgm:pt modelId="{B503D354-7BF3-4364-B177-EA10F301658F}" type="pres">
      <dgm:prSet presAssocID="{881F6737-A3C5-4820-9385-07F80900A3C8}" presName="linear" presStyleCnt="0">
        <dgm:presLayoutVars>
          <dgm:animLvl val="lvl"/>
          <dgm:resizeHandles val="exact"/>
        </dgm:presLayoutVars>
      </dgm:prSet>
      <dgm:spPr/>
    </dgm:pt>
    <dgm:pt modelId="{74C80A0C-0C6C-429C-BA51-BCBD3F8AA3CD}" type="pres">
      <dgm:prSet presAssocID="{36F004E5-39CD-4E18-B4FA-1C89B76927E9}" presName="parentText" presStyleLbl="node1" presStyleIdx="0" presStyleCnt="10">
        <dgm:presLayoutVars>
          <dgm:chMax val="0"/>
          <dgm:bulletEnabled val="1"/>
        </dgm:presLayoutVars>
      </dgm:prSet>
      <dgm:spPr/>
    </dgm:pt>
    <dgm:pt modelId="{EF21C660-9951-4C80-A27C-13ABB149BFA5}" type="pres">
      <dgm:prSet presAssocID="{0EB56013-99CD-45FA-9543-942CE07528DD}" presName="spacer" presStyleCnt="0"/>
      <dgm:spPr/>
    </dgm:pt>
    <dgm:pt modelId="{61D10C58-224C-41F6-B00E-E9B7B0A79A92}" type="pres">
      <dgm:prSet presAssocID="{33AAA374-8C5F-450F-AB39-DC430D6EE35F}" presName="parentText" presStyleLbl="node1" presStyleIdx="1" presStyleCnt="10">
        <dgm:presLayoutVars>
          <dgm:chMax val="0"/>
          <dgm:bulletEnabled val="1"/>
        </dgm:presLayoutVars>
      </dgm:prSet>
      <dgm:spPr/>
    </dgm:pt>
    <dgm:pt modelId="{D46E80EE-3A8A-4131-A9D7-B2256C7BB8B2}" type="pres">
      <dgm:prSet presAssocID="{30326255-EB99-460B-8329-8B24A6D391C4}" presName="spacer" presStyleCnt="0"/>
      <dgm:spPr/>
    </dgm:pt>
    <dgm:pt modelId="{17AFB872-51F4-4D48-A731-E72C9A9571A9}" type="pres">
      <dgm:prSet presAssocID="{1A620297-174A-4562-BC95-54351745F923}" presName="parentText" presStyleLbl="node1" presStyleIdx="2" presStyleCnt="10">
        <dgm:presLayoutVars>
          <dgm:chMax val="0"/>
          <dgm:bulletEnabled val="1"/>
        </dgm:presLayoutVars>
      </dgm:prSet>
      <dgm:spPr/>
    </dgm:pt>
    <dgm:pt modelId="{812E11CC-0F6F-4E93-AD4D-CB10DB0BF29D}" type="pres">
      <dgm:prSet presAssocID="{2534D2D5-30D9-470A-9F6F-576BB59A43FE}" presName="spacer" presStyleCnt="0"/>
      <dgm:spPr/>
    </dgm:pt>
    <dgm:pt modelId="{726DF4BE-DCFB-4570-AE94-3B8B4AF79127}" type="pres">
      <dgm:prSet presAssocID="{277D06D5-3865-4F90-883E-B442E449C80E}" presName="parentText" presStyleLbl="node1" presStyleIdx="3" presStyleCnt="10">
        <dgm:presLayoutVars>
          <dgm:chMax val="0"/>
          <dgm:bulletEnabled val="1"/>
        </dgm:presLayoutVars>
      </dgm:prSet>
      <dgm:spPr/>
    </dgm:pt>
    <dgm:pt modelId="{AF769652-2DED-45C9-B0B7-26112F69C4BA}" type="pres">
      <dgm:prSet presAssocID="{52426B01-96AD-4047-BE4A-C6303AB22400}" presName="spacer" presStyleCnt="0"/>
      <dgm:spPr/>
    </dgm:pt>
    <dgm:pt modelId="{637BAA00-DCA6-4578-84AE-6A885DDA8EB8}" type="pres">
      <dgm:prSet presAssocID="{C8D01615-EDC4-457E-B2B5-36F8776097D6}" presName="parentText" presStyleLbl="node1" presStyleIdx="4" presStyleCnt="10">
        <dgm:presLayoutVars>
          <dgm:chMax val="0"/>
          <dgm:bulletEnabled val="1"/>
        </dgm:presLayoutVars>
      </dgm:prSet>
      <dgm:spPr/>
    </dgm:pt>
    <dgm:pt modelId="{67235592-5D20-469F-A27F-3270A606CB2D}" type="pres">
      <dgm:prSet presAssocID="{6D8C15B0-3F9A-402E-B795-CEEAC9DC4AD9}" presName="spacer" presStyleCnt="0"/>
      <dgm:spPr/>
    </dgm:pt>
    <dgm:pt modelId="{86DC4F81-F2BD-46A4-B6A8-8816B9729486}" type="pres">
      <dgm:prSet presAssocID="{46154E0D-3DC3-4FAE-BEC6-FCDA76C42CC5}" presName="parentText" presStyleLbl="node1" presStyleIdx="5" presStyleCnt="10">
        <dgm:presLayoutVars>
          <dgm:chMax val="0"/>
          <dgm:bulletEnabled val="1"/>
        </dgm:presLayoutVars>
      </dgm:prSet>
      <dgm:spPr/>
    </dgm:pt>
    <dgm:pt modelId="{BE57D156-3777-4952-834C-84D9D1A1D17D}" type="pres">
      <dgm:prSet presAssocID="{ADDEC8D9-DA7B-4DBC-A4CD-6A6414D768B1}" presName="spacer" presStyleCnt="0"/>
      <dgm:spPr/>
    </dgm:pt>
    <dgm:pt modelId="{AB133DFB-8CAA-4AD6-8235-C2A7D34C07F5}" type="pres">
      <dgm:prSet presAssocID="{81C49471-7613-4A9C-9F2C-2CF66D94E452}" presName="parentText" presStyleLbl="node1" presStyleIdx="6" presStyleCnt="10">
        <dgm:presLayoutVars>
          <dgm:chMax val="0"/>
          <dgm:bulletEnabled val="1"/>
        </dgm:presLayoutVars>
      </dgm:prSet>
      <dgm:spPr/>
    </dgm:pt>
    <dgm:pt modelId="{F511AAF4-2897-4956-8D2B-37B53DDECD53}" type="pres">
      <dgm:prSet presAssocID="{7A5CBECB-694D-485C-AC0E-0716895FA68A}" presName="spacer" presStyleCnt="0"/>
      <dgm:spPr/>
    </dgm:pt>
    <dgm:pt modelId="{60DBB703-BC9A-463A-802F-7841A1C66DB6}" type="pres">
      <dgm:prSet presAssocID="{63F24C9B-FABF-495F-BF62-096E8F509F34}" presName="parentText" presStyleLbl="node1" presStyleIdx="7" presStyleCnt="10">
        <dgm:presLayoutVars>
          <dgm:chMax val="0"/>
          <dgm:bulletEnabled val="1"/>
        </dgm:presLayoutVars>
      </dgm:prSet>
      <dgm:spPr/>
    </dgm:pt>
    <dgm:pt modelId="{E037BB0B-D754-4AF9-976B-2044AE9196F8}" type="pres">
      <dgm:prSet presAssocID="{2CEF9B59-EE2A-482D-B436-F0C0EF1B48A3}" presName="spacer" presStyleCnt="0"/>
      <dgm:spPr/>
    </dgm:pt>
    <dgm:pt modelId="{2495B9B4-F7B7-49C2-95DB-87B01F548AFE}" type="pres">
      <dgm:prSet presAssocID="{246A018F-4F78-4A5F-B681-2443AAED2667}" presName="parentText" presStyleLbl="node1" presStyleIdx="8" presStyleCnt="10">
        <dgm:presLayoutVars>
          <dgm:chMax val="0"/>
          <dgm:bulletEnabled val="1"/>
        </dgm:presLayoutVars>
      </dgm:prSet>
      <dgm:spPr/>
    </dgm:pt>
    <dgm:pt modelId="{8D721DD6-4A8A-458D-A81D-24B65BA16A5B}" type="pres">
      <dgm:prSet presAssocID="{88FA63AF-C155-4C87-9162-E268AC971BA8}" presName="spacer" presStyleCnt="0"/>
      <dgm:spPr/>
    </dgm:pt>
    <dgm:pt modelId="{18EDD753-6078-4F45-8C5F-377E502253E3}" type="pres">
      <dgm:prSet presAssocID="{59F90311-4F82-4CBB-B6A2-617ED2A0CF1C}" presName="parentText" presStyleLbl="node1" presStyleIdx="9" presStyleCnt="10">
        <dgm:presLayoutVars>
          <dgm:chMax val="0"/>
          <dgm:bulletEnabled val="1"/>
        </dgm:presLayoutVars>
      </dgm:prSet>
      <dgm:spPr/>
    </dgm:pt>
  </dgm:ptLst>
  <dgm:cxnLst>
    <dgm:cxn modelId="{5BE83A01-DEC5-4F5D-BB15-FE9BCAB94D22}" srcId="{881F6737-A3C5-4820-9385-07F80900A3C8}" destId="{81C49471-7613-4A9C-9F2C-2CF66D94E452}" srcOrd="6" destOrd="0" parTransId="{0CDA055D-FA21-4989-80F6-B5B33FEF05CD}" sibTransId="{7A5CBECB-694D-485C-AC0E-0716895FA68A}"/>
    <dgm:cxn modelId="{E0C57503-112B-4E9B-9922-9787FD7695FA}" type="presOf" srcId="{246A018F-4F78-4A5F-B681-2443AAED2667}" destId="{2495B9B4-F7B7-49C2-95DB-87B01F548AFE}" srcOrd="0" destOrd="0" presId="urn:microsoft.com/office/officeart/2005/8/layout/vList2"/>
    <dgm:cxn modelId="{478BE30B-BAD5-4DBD-9B7E-CEE52CB18882}" type="presOf" srcId="{81C49471-7613-4A9C-9F2C-2CF66D94E452}" destId="{AB133DFB-8CAA-4AD6-8235-C2A7D34C07F5}" srcOrd="0" destOrd="0" presId="urn:microsoft.com/office/officeart/2005/8/layout/vList2"/>
    <dgm:cxn modelId="{EDCC4E2D-11EC-4390-A446-30C6EF3BCCD8}" type="presOf" srcId="{33AAA374-8C5F-450F-AB39-DC430D6EE35F}" destId="{61D10C58-224C-41F6-B00E-E9B7B0A79A92}" srcOrd="0" destOrd="0" presId="urn:microsoft.com/office/officeart/2005/8/layout/vList2"/>
    <dgm:cxn modelId="{73429B31-3503-4D3B-9470-F95FC89A83D2}" type="presOf" srcId="{881F6737-A3C5-4820-9385-07F80900A3C8}" destId="{B503D354-7BF3-4364-B177-EA10F301658F}" srcOrd="0" destOrd="0" presId="urn:microsoft.com/office/officeart/2005/8/layout/vList2"/>
    <dgm:cxn modelId="{DA7A8A35-AF6F-49F9-97B1-375E5247889B}" type="presOf" srcId="{1A620297-174A-4562-BC95-54351745F923}" destId="{17AFB872-51F4-4D48-A731-E72C9A9571A9}" srcOrd="0" destOrd="0" presId="urn:microsoft.com/office/officeart/2005/8/layout/vList2"/>
    <dgm:cxn modelId="{E4A67D40-DC12-4D00-BA1D-9785DE10A606}" srcId="{881F6737-A3C5-4820-9385-07F80900A3C8}" destId="{C8D01615-EDC4-457E-B2B5-36F8776097D6}" srcOrd="4" destOrd="0" parTransId="{C3510488-7E0C-4145-A7A9-22782452B5D5}" sibTransId="{6D8C15B0-3F9A-402E-B795-CEEAC9DC4AD9}"/>
    <dgm:cxn modelId="{8590BA5B-3E80-403A-91DF-3737CA251E6C}" srcId="{881F6737-A3C5-4820-9385-07F80900A3C8}" destId="{246A018F-4F78-4A5F-B681-2443AAED2667}" srcOrd="8" destOrd="0" parTransId="{ED7B4AE6-C47F-4B4B-BF22-172729154C7A}" sibTransId="{88FA63AF-C155-4C87-9162-E268AC971BA8}"/>
    <dgm:cxn modelId="{D325C043-7199-463C-8CBA-0C37D4F1358B}" type="presOf" srcId="{36F004E5-39CD-4E18-B4FA-1C89B76927E9}" destId="{74C80A0C-0C6C-429C-BA51-BCBD3F8AA3CD}" srcOrd="0" destOrd="0" presId="urn:microsoft.com/office/officeart/2005/8/layout/vList2"/>
    <dgm:cxn modelId="{609B7168-F82D-4941-AEEA-936724201C90}" srcId="{881F6737-A3C5-4820-9385-07F80900A3C8}" destId="{1A620297-174A-4562-BC95-54351745F923}" srcOrd="2" destOrd="0" parTransId="{524BE143-6026-4678-A1BA-9AB9255AEBB4}" sibTransId="{2534D2D5-30D9-470A-9F6F-576BB59A43FE}"/>
    <dgm:cxn modelId="{96F2F549-BF8C-4E84-9E8C-9F96E3CE5973}" type="presOf" srcId="{C8D01615-EDC4-457E-B2B5-36F8776097D6}" destId="{637BAA00-DCA6-4578-84AE-6A885DDA8EB8}" srcOrd="0" destOrd="0" presId="urn:microsoft.com/office/officeart/2005/8/layout/vList2"/>
    <dgm:cxn modelId="{C0B3684A-DA43-4E91-97A3-F1B080E58339}" srcId="{881F6737-A3C5-4820-9385-07F80900A3C8}" destId="{36F004E5-39CD-4E18-B4FA-1C89B76927E9}" srcOrd="0" destOrd="0" parTransId="{430FB3CC-93CD-4BD8-A649-C08A5CC9D614}" sibTransId="{0EB56013-99CD-45FA-9543-942CE07528DD}"/>
    <dgm:cxn modelId="{EFDDA153-985F-42A5-8736-DBACF9FDEA34}" type="presOf" srcId="{277D06D5-3865-4F90-883E-B442E449C80E}" destId="{726DF4BE-DCFB-4570-AE94-3B8B4AF79127}" srcOrd="0" destOrd="0" presId="urn:microsoft.com/office/officeart/2005/8/layout/vList2"/>
    <dgm:cxn modelId="{CFE4E253-F835-4E0F-B583-90DBD2CE2AC8}" srcId="{881F6737-A3C5-4820-9385-07F80900A3C8}" destId="{46154E0D-3DC3-4FAE-BEC6-FCDA76C42CC5}" srcOrd="5" destOrd="0" parTransId="{1181B7ED-0E30-4FF7-8985-813AA30B515B}" sibTransId="{ADDEC8D9-DA7B-4DBC-A4CD-6A6414D768B1}"/>
    <dgm:cxn modelId="{90AEC880-4077-4071-AE20-0EE624075A4D}" srcId="{881F6737-A3C5-4820-9385-07F80900A3C8}" destId="{59F90311-4F82-4CBB-B6A2-617ED2A0CF1C}" srcOrd="9" destOrd="0" parTransId="{DCF985F8-CFCA-4A98-B1B4-16AEA128AAD6}" sibTransId="{2FA55436-6EDB-43C8-B473-DF58DD5FA7F8}"/>
    <dgm:cxn modelId="{98C4A683-1775-4A00-82C3-5ED98EBDF0DF}" type="presOf" srcId="{63F24C9B-FABF-495F-BF62-096E8F509F34}" destId="{60DBB703-BC9A-463A-802F-7841A1C66DB6}" srcOrd="0" destOrd="0" presId="urn:microsoft.com/office/officeart/2005/8/layout/vList2"/>
    <dgm:cxn modelId="{64A4D49A-F093-4815-8687-77582E93013F}" srcId="{881F6737-A3C5-4820-9385-07F80900A3C8}" destId="{63F24C9B-FABF-495F-BF62-096E8F509F34}" srcOrd="7" destOrd="0" parTransId="{08B15A31-7604-4AB3-A7FC-83012CFD6F3A}" sibTransId="{2CEF9B59-EE2A-482D-B436-F0C0EF1B48A3}"/>
    <dgm:cxn modelId="{8238E7C1-5B3D-4D00-B769-A69805136CD9}" srcId="{881F6737-A3C5-4820-9385-07F80900A3C8}" destId="{33AAA374-8C5F-450F-AB39-DC430D6EE35F}" srcOrd="1" destOrd="0" parTransId="{EE0B90E5-7D99-4D8A-BAC2-B416A9643A26}" sibTransId="{30326255-EB99-460B-8329-8B24A6D391C4}"/>
    <dgm:cxn modelId="{3A1868E5-5DE9-48F7-891F-8474B95203C8}" type="presOf" srcId="{46154E0D-3DC3-4FAE-BEC6-FCDA76C42CC5}" destId="{86DC4F81-F2BD-46A4-B6A8-8816B9729486}" srcOrd="0" destOrd="0" presId="urn:microsoft.com/office/officeart/2005/8/layout/vList2"/>
    <dgm:cxn modelId="{CF762FF4-E4C0-4BE3-A47E-1CA50C4E81A7}" type="presOf" srcId="{59F90311-4F82-4CBB-B6A2-617ED2A0CF1C}" destId="{18EDD753-6078-4F45-8C5F-377E502253E3}" srcOrd="0" destOrd="0" presId="urn:microsoft.com/office/officeart/2005/8/layout/vList2"/>
    <dgm:cxn modelId="{1095C5F7-FC5E-4AAF-BB5B-E8DB1FB4A193}" srcId="{881F6737-A3C5-4820-9385-07F80900A3C8}" destId="{277D06D5-3865-4F90-883E-B442E449C80E}" srcOrd="3" destOrd="0" parTransId="{E58F77D2-1114-4933-BC87-9838E4AAFDDD}" sibTransId="{52426B01-96AD-4047-BE4A-C6303AB22400}"/>
    <dgm:cxn modelId="{F212DE52-DBF5-4722-843B-A5B31E3F839D}" type="presParOf" srcId="{B503D354-7BF3-4364-B177-EA10F301658F}" destId="{74C80A0C-0C6C-429C-BA51-BCBD3F8AA3CD}" srcOrd="0" destOrd="0" presId="urn:microsoft.com/office/officeart/2005/8/layout/vList2"/>
    <dgm:cxn modelId="{E67A394A-27F2-4070-A3B5-A24EEE4C4410}" type="presParOf" srcId="{B503D354-7BF3-4364-B177-EA10F301658F}" destId="{EF21C660-9951-4C80-A27C-13ABB149BFA5}" srcOrd="1" destOrd="0" presId="urn:microsoft.com/office/officeart/2005/8/layout/vList2"/>
    <dgm:cxn modelId="{9911D53E-984C-4D26-8FB4-71BFAF522B91}" type="presParOf" srcId="{B503D354-7BF3-4364-B177-EA10F301658F}" destId="{61D10C58-224C-41F6-B00E-E9B7B0A79A92}" srcOrd="2" destOrd="0" presId="urn:microsoft.com/office/officeart/2005/8/layout/vList2"/>
    <dgm:cxn modelId="{1298E658-0833-4C28-8DAB-C38592329536}" type="presParOf" srcId="{B503D354-7BF3-4364-B177-EA10F301658F}" destId="{D46E80EE-3A8A-4131-A9D7-B2256C7BB8B2}" srcOrd="3" destOrd="0" presId="urn:microsoft.com/office/officeart/2005/8/layout/vList2"/>
    <dgm:cxn modelId="{82B3C9B8-BF73-4EAD-98C5-F942BAADAE3A}" type="presParOf" srcId="{B503D354-7BF3-4364-B177-EA10F301658F}" destId="{17AFB872-51F4-4D48-A731-E72C9A9571A9}" srcOrd="4" destOrd="0" presId="urn:microsoft.com/office/officeart/2005/8/layout/vList2"/>
    <dgm:cxn modelId="{5C582431-4D68-4B3D-9C83-65D92A833B15}" type="presParOf" srcId="{B503D354-7BF3-4364-B177-EA10F301658F}" destId="{812E11CC-0F6F-4E93-AD4D-CB10DB0BF29D}" srcOrd="5" destOrd="0" presId="urn:microsoft.com/office/officeart/2005/8/layout/vList2"/>
    <dgm:cxn modelId="{138C65A7-0B75-4162-ADAB-75F8408A199C}" type="presParOf" srcId="{B503D354-7BF3-4364-B177-EA10F301658F}" destId="{726DF4BE-DCFB-4570-AE94-3B8B4AF79127}" srcOrd="6" destOrd="0" presId="urn:microsoft.com/office/officeart/2005/8/layout/vList2"/>
    <dgm:cxn modelId="{B97EE6F2-75CC-440D-A149-DFEF895F919D}" type="presParOf" srcId="{B503D354-7BF3-4364-B177-EA10F301658F}" destId="{AF769652-2DED-45C9-B0B7-26112F69C4BA}" srcOrd="7" destOrd="0" presId="urn:microsoft.com/office/officeart/2005/8/layout/vList2"/>
    <dgm:cxn modelId="{546E2245-AC11-4AEE-A953-BD34DE3B9533}" type="presParOf" srcId="{B503D354-7BF3-4364-B177-EA10F301658F}" destId="{637BAA00-DCA6-4578-84AE-6A885DDA8EB8}" srcOrd="8" destOrd="0" presId="urn:microsoft.com/office/officeart/2005/8/layout/vList2"/>
    <dgm:cxn modelId="{E5481D95-5D75-4945-B268-A98955EF8D86}" type="presParOf" srcId="{B503D354-7BF3-4364-B177-EA10F301658F}" destId="{67235592-5D20-469F-A27F-3270A606CB2D}" srcOrd="9" destOrd="0" presId="urn:microsoft.com/office/officeart/2005/8/layout/vList2"/>
    <dgm:cxn modelId="{93A95B16-3055-42DA-AF14-B6CA0C7BBF12}" type="presParOf" srcId="{B503D354-7BF3-4364-B177-EA10F301658F}" destId="{86DC4F81-F2BD-46A4-B6A8-8816B9729486}" srcOrd="10" destOrd="0" presId="urn:microsoft.com/office/officeart/2005/8/layout/vList2"/>
    <dgm:cxn modelId="{4611EFF9-C00D-49E7-B18B-DC28D2DDF141}" type="presParOf" srcId="{B503D354-7BF3-4364-B177-EA10F301658F}" destId="{BE57D156-3777-4952-834C-84D9D1A1D17D}" srcOrd="11" destOrd="0" presId="urn:microsoft.com/office/officeart/2005/8/layout/vList2"/>
    <dgm:cxn modelId="{DEF2B444-4C95-46F7-8333-7EA3D412AD8F}" type="presParOf" srcId="{B503D354-7BF3-4364-B177-EA10F301658F}" destId="{AB133DFB-8CAA-4AD6-8235-C2A7D34C07F5}" srcOrd="12" destOrd="0" presId="urn:microsoft.com/office/officeart/2005/8/layout/vList2"/>
    <dgm:cxn modelId="{0AC140D5-6C12-4290-9EEF-7F313D4B5240}" type="presParOf" srcId="{B503D354-7BF3-4364-B177-EA10F301658F}" destId="{F511AAF4-2897-4956-8D2B-37B53DDECD53}" srcOrd="13" destOrd="0" presId="urn:microsoft.com/office/officeart/2005/8/layout/vList2"/>
    <dgm:cxn modelId="{47330B78-BBE9-44AA-A9AE-EAD2ABB9D03A}" type="presParOf" srcId="{B503D354-7BF3-4364-B177-EA10F301658F}" destId="{60DBB703-BC9A-463A-802F-7841A1C66DB6}" srcOrd="14" destOrd="0" presId="urn:microsoft.com/office/officeart/2005/8/layout/vList2"/>
    <dgm:cxn modelId="{5F5DA950-D7E2-4A43-8DF0-3F9C4F0797F6}" type="presParOf" srcId="{B503D354-7BF3-4364-B177-EA10F301658F}" destId="{E037BB0B-D754-4AF9-976B-2044AE9196F8}" srcOrd="15" destOrd="0" presId="urn:microsoft.com/office/officeart/2005/8/layout/vList2"/>
    <dgm:cxn modelId="{C1EBBEC7-FF1E-4577-A089-8149397929B3}" type="presParOf" srcId="{B503D354-7BF3-4364-B177-EA10F301658F}" destId="{2495B9B4-F7B7-49C2-95DB-87B01F548AFE}" srcOrd="16" destOrd="0" presId="urn:microsoft.com/office/officeart/2005/8/layout/vList2"/>
    <dgm:cxn modelId="{D8039768-8ED9-4492-97F1-80CC2743FB6E}" type="presParOf" srcId="{B503D354-7BF3-4364-B177-EA10F301658F}" destId="{8D721DD6-4A8A-458D-A81D-24B65BA16A5B}" srcOrd="17" destOrd="0" presId="urn:microsoft.com/office/officeart/2005/8/layout/vList2"/>
    <dgm:cxn modelId="{9C2C29AD-8D35-4C64-A3BF-B1390C7C8C4A}" type="presParOf" srcId="{B503D354-7BF3-4364-B177-EA10F301658F}" destId="{18EDD753-6078-4F45-8C5F-377E502253E3}"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B8BA1C-4163-4781-81F5-145907DB8E2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94ED227-4583-45D6-940A-EF33587806BF}">
      <dgm:prSet/>
      <dgm:spPr/>
      <dgm:t>
        <a:bodyPr/>
        <a:lstStyle/>
        <a:p>
          <a:r>
            <a:rPr lang="en-US"/>
            <a:t>Many start with little or no funding</a:t>
          </a:r>
        </a:p>
      </dgm:t>
    </dgm:pt>
    <dgm:pt modelId="{49029113-138E-45BC-9C32-F9D8636CB0CB}" type="parTrans" cxnId="{8D67D408-42A8-4385-A0A6-B3AB5E59CC98}">
      <dgm:prSet/>
      <dgm:spPr/>
      <dgm:t>
        <a:bodyPr/>
        <a:lstStyle/>
        <a:p>
          <a:endParaRPr lang="en-US"/>
        </a:p>
      </dgm:t>
    </dgm:pt>
    <dgm:pt modelId="{3314B97D-13D2-432F-9BB2-8DB10FAE5D71}" type="sibTrans" cxnId="{8D67D408-42A8-4385-A0A6-B3AB5E59CC98}">
      <dgm:prSet/>
      <dgm:spPr/>
      <dgm:t>
        <a:bodyPr/>
        <a:lstStyle/>
        <a:p>
          <a:endParaRPr lang="en-US"/>
        </a:p>
      </dgm:t>
    </dgm:pt>
    <dgm:pt modelId="{D13431F0-A533-4E11-8637-9772A4935DDC}">
      <dgm:prSet/>
      <dgm:spPr/>
      <dgm:t>
        <a:bodyPr/>
        <a:lstStyle/>
        <a:p>
          <a:r>
            <a:rPr lang="en-US"/>
            <a:t>Start small and use existing resources</a:t>
          </a:r>
        </a:p>
      </dgm:t>
    </dgm:pt>
    <dgm:pt modelId="{5C1A2330-DDCF-4D7F-B9CF-3DB5CE2C331F}" type="parTrans" cxnId="{7DA85F21-CDCF-42FF-BE2F-407503371D9E}">
      <dgm:prSet/>
      <dgm:spPr/>
      <dgm:t>
        <a:bodyPr/>
        <a:lstStyle/>
        <a:p>
          <a:endParaRPr lang="en-US"/>
        </a:p>
      </dgm:t>
    </dgm:pt>
    <dgm:pt modelId="{D340E259-2DBC-4BC0-9604-082F440F3FA4}" type="sibTrans" cxnId="{7DA85F21-CDCF-42FF-BE2F-407503371D9E}">
      <dgm:prSet/>
      <dgm:spPr/>
      <dgm:t>
        <a:bodyPr/>
        <a:lstStyle/>
        <a:p>
          <a:endParaRPr lang="en-US"/>
        </a:p>
      </dgm:t>
    </dgm:pt>
    <dgm:pt modelId="{B729380B-56F3-4EAF-9EF2-52DCC17AFCD5}">
      <dgm:prSet/>
      <dgm:spPr/>
      <dgm:t>
        <a:bodyPr/>
        <a:lstStyle/>
        <a:p>
          <a:r>
            <a:rPr lang="en-US"/>
            <a:t>Gather data to present to Commissioner’s Court or community organizations</a:t>
          </a:r>
        </a:p>
      </dgm:t>
    </dgm:pt>
    <dgm:pt modelId="{9218224F-8BED-44A0-8D03-C3D1F8940B1B}" type="parTrans" cxnId="{3E0F061D-E7A5-4C34-9998-AF26994628EA}">
      <dgm:prSet/>
      <dgm:spPr/>
      <dgm:t>
        <a:bodyPr/>
        <a:lstStyle/>
        <a:p>
          <a:endParaRPr lang="en-US"/>
        </a:p>
      </dgm:t>
    </dgm:pt>
    <dgm:pt modelId="{94670408-7CF0-44E2-A72F-D4B974E67D2C}" type="sibTrans" cxnId="{3E0F061D-E7A5-4C34-9998-AF26994628EA}">
      <dgm:prSet/>
      <dgm:spPr/>
      <dgm:t>
        <a:bodyPr/>
        <a:lstStyle/>
        <a:p>
          <a:endParaRPr lang="en-US"/>
        </a:p>
      </dgm:t>
    </dgm:pt>
    <dgm:pt modelId="{F07DE396-9B84-4CEA-AEDD-F5ADECE4DB2D}">
      <dgm:prSet/>
      <dgm:spPr/>
      <dgm:t>
        <a:bodyPr/>
        <a:lstStyle/>
        <a:p>
          <a:r>
            <a:rPr lang="en-US"/>
            <a:t>Don’t be intimidated by state or national grants</a:t>
          </a:r>
        </a:p>
      </dgm:t>
    </dgm:pt>
    <dgm:pt modelId="{7312B136-2DA4-4FEC-B050-B8D03463B21B}" type="parTrans" cxnId="{6278B0B4-9264-428E-A891-14102B502125}">
      <dgm:prSet/>
      <dgm:spPr/>
      <dgm:t>
        <a:bodyPr/>
        <a:lstStyle/>
        <a:p>
          <a:endParaRPr lang="en-US"/>
        </a:p>
      </dgm:t>
    </dgm:pt>
    <dgm:pt modelId="{7E699E0C-5999-4843-9190-C1884E05CCED}" type="sibTrans" cxnId="{6278B0B4-9264-428E-A891-14102B502125}">
      <dgm:prSet/>
      <dgm:spPr/>
      <dgm:t>
        <a:bodyPr/>
        <a:lstStyle/>
        <a:p>
          <a:endParaRPr lang="en-US"/>
        </a:p>
      </dgm:t>
    </dgm:pt>
    <dgm:pt modelId="{847FE596-5E15-4298-A2DA-00833E479134}" type="pres">
      <dgm:prSet presAssocID="{19B8BA1C-4163-4781-81F5-145907DB8E2A}" presName="linear" presStyleCnt="0">
        <dgm:presLayoutVars>
          <dgm:animLvl val="lvl"/>
          <dgm:resizeHandles val="exact"/>
        </dgm:presLayoutVars>
      </dgm:prSet>
      <dgm:spPr/>
    </dgm:pt>
    <dgm:pt modelId="{61BB64C7-5676-4FCD-A50F-D82D52DB7803}" type="pres">
      <dgm:prSet presAssocID="{094ED227-4583-45D6-940A-EF33587806BF}" presName="parentText" presStyleLbl="node1" presStyleIdx="0" presStyleCnt="4">
        <dgm:presLayoutVars>
          <dgm:chMax val="0"/>
          <dgm:bulletEnabled val="1"/>
        </dgm:presLayoutVars>
      </dgm:prSet>
      <dgm:spPr/>
    </dgm:pt>
    <dgm:pt modelId="{3049A685-C3FB-4C47-8379-6F7FA53BAD08}" type="pres">
      <dgm:prSet presAssocID="{3314B97D-13D2-432F-9BB2-8DB10FAE5D71}" presName="spacer" presStyleCnt="0"/>
      <dgm:spPr/>
    </dgm:pt>
    <dgm:pt modelId="{10EE33CB-9695-4E4C-A6A5-92581AD4F8DB}" type="pres">
      <dgm:prSet presAssocID="{D13431F0-A533-4E11-8637-9772A4935DDC}" presName="parentText" presStyleLbl="node1" presStyleIdx="1" presStyleCnt="4">
        <dgm:presLayoutVars>
          <dgm:chMax val="0"/>
          <dgm:bulletEnabled val="1"/>
        </dgm:presLayoutVars>
      </dgm:prSet>
      <dgm:spPr/>
    </dgm:pt>
    <dgm:pt modelId="{BF0AC25B-4DA5-4951-B006-959ED91DED0D}" type="pres">
      <dgm:prSet presAssocID="{D340E259-2DBC-4BC0-9604-082F440F3FA4}" presName="spacer" presStyleCnt="0"/>
      <dgm:spPr/>
    </dgm:pt>
    <dgm:pt modelId="{A19BABCC-FDC9-412E-A30E-2ED079B3BDBD}" type="pres">
      <dgm:prSet presAssocID="{B729380B-56F3-4EAF-9EF2-52DCC17AFCD5}" presName="parentText" presStyleLbl="node1" presStyleIdx="2" presStyleCnt="4">
        <dgm:presLayoutVars>
          <dgm:chMax val="0"/>
          <dgm:bulletEnabled val="1"/>
        </dgm:presLayoutVars>
      </dgm:prSet>
      <dgm:spPr/>
    </dgm:pt>
    <dgm:pt modelId="{5E5B713B-1821-49F8-8768-84737633878C}" type="pres">
      <dgm:prSet presAssocID="{94670408-7CF0-44E2-A72F-D4B974E67D2C}" presName="spacer" presStyleCnt="0"/>
      <dgm:spPr/>
    </dgm:pt>
    <dgm:pt modelId="{C425B34F-4ED8-4DC9-989D-E09483FCD815}" type="pres">
      <dgm:prSet presAssocID="{F07DE396-9B84-4CEA-AEDD-F5ADECE4DB2D}" presName="parentText" presStyleLbl="node1" presStyleIdx="3" presStyleCnt="4">
        <dgm:presLayoutVars>
          <dgm:chMax val="0"/>
          <dgm:bulletEnabled val="1"/>
        </dgm:presLayoutVars>
      </dgm:prSet>
      <dgm:spPr/>
    </dgm:pt>
  </dgm:ptLst>
  <dgm:cxnLst>
    <dgm:cxn modelId="{8D67D408-42A8-4385-A0A6-B3AB5E59CC98}" srcId="{19B8BA1C-4163-4781-81F5-145907DB8E2A}" destId="{094ED227-4583-45D6-940A-EF33587806BF}" srcOrd="0" destOrd="0" parTransId="{49029113-138E-45BC-9C32-F9D8636CB0CB}" sibTransId="{3314B97D-13D2-432F-9BB2-8DB10FAE5D71}"/>
    <dgm:cxn modelId="{3E0F061D-E7A5-4C34-9998-AF26994628EA}" srcId="{19B8BA1C-4163-4781-81F5-145907DB8E2A}" destId="{B729380B-56F3-4EAF-9EF2-52DCC17AFCD5}" srcOrd="2" destOrd="0" parTransId="{9218224F-8BED-44A0-8D03-C3D1F8940B1B}" sibTransId="{94670408-7CF0-44E2-A72F-D4B974E67D2C}"/>
    <dgm:cxn modelId="{7DA85F21-CDCF-42FF-BE2F-407503371D9E}" srcId="{19B8BA1C-4163-4781-81F5-145907DB8E2A}" destId="{D13431F0-A533-4E11-8637-9772A4935DDC}" srcOrd="1" destOrd="0" parTransId="{5C1A2330-DDCF-4D7F-B9CF-3DB5CE2C331F}" sibTransId="{D340E259-2DBC-4BC0-9604-082F440F3FA4}"/>
    <dgm:cxn modelId="{930F8145-804D-4FD9-BE9E-C4DA6D372E8E}" type="presOf" srcId="{D13431F0-A533-4E11-8637-9772A4935DDC}" destId="{10EE33CB-9695-4E4C-A6A5-92581AD4F8DB}" srcOrd="0" destOrd="0" presId="urn:microsoft.com/office/officeart/2005/8/layout/vList2"/>
    <dgm:cxn modelId="{0FCC1B6B-C7FC-4B1D-A3B9-DFD5DEB0C5C6}" type="presOf" srcId="{19B8BA1C-4163-4781-81F5-145907DB8E2A}" destId="{847FE596-5E15-4298-A2DA-00833E479134}" srcOrd="0" destOrd="0" presId="urn:microsoft.com/office/officeart/2005/8/layout/vList2"/>
    <dgm:cxn modelId="{F19D819D-2AAE-453E-B04C-DADDE251E877}" type="presOf" srcId="{B729380B-56F3-4EAF-9EF2-52DCC17AFCD5}" destId="{A19BABCC-FDC9-412E-A30E-2ED079B3BDBD}" srcOrd="0" destOrd="0" presId="urn:microsoft.com/office/officeart/2005/8/layout/vList2"/>
    <dgm:cxn modelId="{6278B0B4-9264-428E-A891-14102B502125}" srcId="{19B8BA1C-4163-4781-81F5-145907DB8E2A}" destId="{F07DE396-9B84-4CEA-AEDD-F5ADECE4DB2D}" srcOrd="3" destOrd="0" parTransId="{7312B136-2DA4-4FEC-B050-B8D03463B21B}" sibTransId="{7E699E0C-5999-4843-9190-C1884E05CCED}"/>
    <dgm:cxn modelId="{2345A2D2-B722-4649-9B3E-1D55B8BD1F6C}" type="presOf" srcId="{094ED227-4583-45D6-940A-EF33587806BF}" destId="{61BB64C7-5676-4FCD-A50F-D82D52DB7803}" srcOrd="0" destOrd="0" presId="urn:microsoft.com/office/officeart/2005/8/layout/vList2"/>
    <dgm:cxn modelId="{505158DA-75E2-472A-9D3F-AC3890FE1D9F}" type="presOf" srcId="{F07DE396-9B84-4CEA-AEDD-F5ADECE4DB2D}" destId="{C425B34F-4ED8-4DC9-989D-E09483FCD815}" srcOrd="0" destOrd="0" presId="urn:microsoft.com/office/officeart/2005/8/layout/vList2"/>
    <dgm:cxn modelId="{45C0BF72-BE08-46FF-B56E-C898FF10E6A4}" type="presParOf" srcId="{847FE596-5E15-4298-A2DA-00833E479134}" destId="{61BB64C7-5676-4FCD-A50F-D82D52DB7803}" srcOrd="0" destOrd="0" presId="urn:microsoft.com/office/officeart/2005/8/layout/vList2"/>
    <dgm:cxn modelId="{9B8275F9-291A-4FCB-8885-7A9BAB61A492}" type="presParOf" srcId="{847FE596-5E15-4298-A2DA-00833E479134}" destId="{3049A685-C3FB-4C47-8379-6F7FA53BAD08}" srcOrd="1" destOrd="0" presId="urn:microsoft.com/office/officeart/2005/8/layout/vList2"/>
    <dgm:cxn modelId="{B7B12AFB-8159-4818-9565-82D6AF65B0FC}" type="presParOf" srcId="{847FE596-5E15-4298-A2DA-00833E479134}" destId="{10EE33CB-9695-4E4C-A6A5-92581AD4F8DB}" srcOrd="2" destOrd="0" presId="urn:microsoft.com/office/officeart/2005/8/layout/vList2"/>
    <dgm:cxn modelId="{C30FCB4E-0662-428B-A079-A9645B523508}" type="presParOf" srcId="{847FE596-5E15-4298-A2DA-00833E479134}" destId="{BF0AC25B-4DA5-4951-B006-959ED91DED0D}" srcOrd="3" destOrd="0" presId="urn:microsoft.com/office/officeart/2005/8/layout/vList2"/>
    <dgm:cxn modelId="{CFCD7287-E0F3-4091-8402-47C5CDB4C82F}" type="presParOf" srcId="{847FE596-5E15-4298-A2DA-00833E479134}" destId="{A19BABCC-FDC9-412E-A30E-2ED079B3BDBD}" srcOrd="4" destOrd="0" presId="urn:microsoft.com/office/officeart/2005/8/layout/vList2"/>
    <dgm:cxn modelId="{02EBE37B-9083-44B1-B3C8-38C965152E1C}" type="presParOf" srcId="{847FE596-5E15-4298-A2DA-00833E479134}" destId="{5E5B713B-1821-49F8-8768-84737633878C}" srcOrd="5" destOrd="0" presId="urn:microsoft.com/office/officeart/2005/8/layout/vList2"/>
    <dgm:cxn modelId="{612FE6F8-EC1A-429A-8566-AD97E446BC92}" type="presParOf" srcId="{847FE596-5E15-4298-A2DA-00833E479134}" destId="{C425B34F-4ED8-4DC9-989D-E09483FCD8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B8BA1C-4163-4781-81F5-145907DB8E2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94ED227-4583-45D6-940A-EF33587806BF}">
      <dgm:prSet/>
      <dgm:spPr/>
      <dgm:t>
        <a:bodyPr/>
        <a:lstStyle/>
        <a:p>
          <a:r>
            <a:rPr lang="en-US">
              <a:solidFill>
                <a:schemeClr val="bg1"/>
              </a:solidFill>
            </a:rPr>
            <a:t>MHC Programs should be registered with the Office of Court Administration</a:t>
          </a:r>
        </a:p>
      </dgm:t>
    </dgm:pt>
    <dgm:pt modelId="{49029113-138E-45BC-9C32-F9D8636CB0CB}" type="parTrans" cxnId="{8D67D408-42A8-4385-A0A6-B3AB5E59CC98}">
      <dgm:prSet/>
      <dgm:spPr/>
      <dgm:t>
        <a:bodyPr/>
        <a:lstStyle/>
        <a:p>
          <a:endParaRPr lang="en-US"/>
        </a:p>
      </dgm:t>
    </dgm:pt>
    <dgm:pt modelId="{3314B97D-13D2-432F-9BB2-8DB10FAE5D71}" type="sibTrans" cxnId="{8D67D408-42A8-4385-A0A6-B3AB5E59CC98}">
      <dgm:prSet/>
      <dgm:spPr/>
      <dgm:t>
        <a:bodyPr/>
        <a:lstStyle/>
        <a:p>
          <a:endParaRPr lang="en-US"/>
        </a:p>
      </dgm:t>
    </dgm:pt>
    <dgm:pt modelId="{D13431F0-A533-4E11-8637-9772A4935DDC}">
      <dgm:prSet/>
      <dgm:spPr/>
      <dgm:t>
        <a:bodyPr/>
        <a:lstStyle/>
        <a:p>
          <a:r>
            <a:rPr lang="en-US">
              <a:solidFill>
                <a:schemeClr val="bg1"/>
              </a:solidFill>
            </a:rPr>
            <a:t>Programs must meet requirements of Tex. Gov’t. Code § 125.001 to register</a:t>
          </a:r>
        </a:p>
      </dgm:t>
    </dgm:pt>
    <dgm:pt modelId="{5C1A2330-DDCF-4D7F-B9CF-3DB5CE2C331F}" type="parTrans" cxnId="{7DA85F21-CDCF-42FF-BE2F-407503371D9E}">
      <dgm:prSet/>
      <dgm:spPr/>
      <dgm:t>
        <a:bodyPr/>
        <a:lstStyle/>
        <a:p>
          <a:endParaRPr lang="en-US"/>
        </a:p>
      </dgm:t>
    </dgm:pt>
    <dgm:pt modelId="{D340E259-2DBC-4BC0-9604-082F440F3FA4}" type="sibTrans" cxnId="{7DA85F21-CDCF-42FF-BE2F-407503371D9E}">
      <dgm:prSet/>
      <dgm:spPr/>
      <dgm:t>
        <a:bodyPr/>
        <a:lstStyle/>
        <a:p>
          <a:endParaRPr lang="en-US"/>
        </a:p>
      </dgm:t>
    </dgm:pt>
    <dgm:pt modelId="{847FE596-5E15-4298-A2DA-00833E479134}" type="pres">
      <dgm:prSet presAssocID="{19B8BA1C-4163-4781-81F5-145907DB8E2A}" presName="linear" presStyleCnt="0">
        <dgm:presLayoutVars>
          <dgm:animLvl val="lvl"/>
          <dgm:resizeHandles val="exact"/>
        </dgm:presLayoutVars>
      </dgm:prSet>
      <dgm:spPr/>
    </dgm:pt>
    <dgm:pt modelId="{61BB64C7-5676-4FCD-A50F-D82D52DB7803}" type="pres">
      <dgm:prSet presAssocID="{094ED227-4583-45D6-940A-EF33587806BF}" presName="parentText" presStyleLbl="node1" presStyleIdx="0" presStyleCnt="2">
        <dgm:presLayoutVars>
          <dgm:chMax val="0"/>
          <dgm:bulletEnabled val="1"/>
        </dgm:presLayoutVars>
      </dgm:prSet>
      <dgm:spPr/>
    </dgm:pt>
    <dgm:pt modelId="{3049A685-C3FB-4C47-8379-6F7FA53BAD08}" type="pres">
      <dgm:prSet presAssocID="{3314B97D-13D2-432F-9BB2-8DB10FAE5D71}" presName="spacer" presStyleCnt="0"/>
      <dgm:spPr/>
    </dgm:pt>
    <dgm:pt modelId="{10EE33CB-9695-4E4C-A6A5-92581AD4F8DB}" type="pres">
      <dgm:prSet presAssocID="{D13431F0-A533-4E11-8637-9772A4935DDC}" presName="parentText" presStyleLbl="node1" presStyleIdx="1" presStyleCnt="2">
        <dgm:presLayoutVars>
          <dgm:chMax val="0"/>
          <dgm:bulletEnabled val="1"/>
        </dgm:presLayoutVars>
      </dgm:prSet>
      <dgm:spPr/>
    </dgm:pt>
  </dgm:ptLst>
  <dgm:cxnLst>
    <dgm:cxn modelId="{8D67D408-42A8-4385-A0A6-B3AB5E59CC98}" srcId="{19B8BA1C-4163-4781-81F5-145907DB8E2A}" destId="{094ED227-4583-45D6-940A-EF33587806BF}" srcOrd="0" destOrd="0" parTransId="{49029113-138E-45BC-9C32-F9D8636CB0CB}" sibTransId="{3314B97D-13D2-432F-9BB2-8DB10FAE5D71}"/>
    <dgm:cxn modelId="{7DA85F21-CDCF-42FF-BE2F-407503371D9E}" srcId="{19B8BA1C-4163-4781-81F5-145907DB8E2A}" destId="{D13431F0-A533-4E11-8637-9772A4935DDC}" srcOrd="1" destOrd="0" parTransId="{5C1A2330-DDCF-4D7F-B9CF-3DB5CE2C331F}" sibTransId="{D340E259-2DBC-4BC0-9604-082F440F3FA4}"/>
    <dgm:cxn modelId="{930F8145-804D-4FD9-BE9E-C4DA6D372E8E}" type="presOf" srcId="{D13431F0-A533-4E11-8637-9772A4935DDC}" destId="{10EE33CB-9695-4E4C-A6A5-92581AD4F8DB}" srcOrd="0" destOrd="0" presId="urn:microsoft.com/office/officeart/2005/8/layout/vList2"/>
    <dgm:cxn modelId="{0FCC1B6B-C7FC-4B1D-A3B9-DFD5DEB0C5C6}" type="presOf" srcId="{19B8BA1C-4163-4781-81F5-145907DB8E2A}" destId="{847FE596-5E15-4298-A2DA-00833E479134}" srcOrd="0" destOrd="0" presId="urn:microsoft.com/office/officeart/2005/8/layout/vList2"/>
    <dgm:cxn modelId="{2345A2D2-B722-4649-9B3E-1D55B8BD1F6C}" type="presOf" srcId="{094ED227-4583-45D6-940A-EF33587806BF}" destId="{61BB64C7-5676-4FCD-A50F-D82D52DB7803}" srcOrd="0" destOrd="0" presId="urn:microsoft.com/office/officeart/2005/8/layout/vList2"/>
    <dgm:cxn modelId="{45C0BF72-BE08-46FF-B56E-C898FF10E6A4}" type="presParOf" srcId="{847FE596-5E15-4298-A2DA-00833E479134}" destId="{61BB64C7-5676-4FCD-A50F-D82D52DB7803}" srcOrd="0" destOrd="0" presId="urn:microsoft.com/office/officeart/2005/8/layout/vList2"/>
    <dgm:cxn modelId="{9B8275F9-291A-4FCB-8885-7A9BAB61A492}" type="presParOf" srcId="{847FE596-5E15-4298-A2DA-00833E479134}" destId="{3049A685-C3FB-4C47-8379-6F7FA53BAD08}" srcOrd="1" destOrd="0" presId="urn:microsoft.com/office/officeart/2005/8/layout/vList2"/>
    <dgm:cxn modelId="{B7B12AFB-8159-4818-9565-82D6AF65B0FC}" type="presParOf" srcId="{847FE596-5E15-4298-A2DA-00833E479134}" destId="{10EE33CB-9695-4E4C-A6A5-92581AD4F8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6D7591-935C-4B8E-8820-B2ED07C6EE02}"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8706C0BC-5EDA-4D44-91E4-862941D5E59A}">
      <dgm:prSet/>
      <dgm:spPr/>
      <dgm:t>
        <a:bodyPr/>
        <a:lstStyle/>
        <a:p>
          <a:r>
            <a:rPr lang="en-US"/>
            <a:t>Bench Books</a:t>
          </a:r>
        </a:p>
      </dgm:t>
    </dgm:pt>
    <dgm:pt modelId="{6B168FAF-4689-48F1-824B-E0A151749D1E}" type="parTrans" cxnId="{E98CCC3C-4F47-474F-A7F9-5E57930526CD}">
      <dgm:prSet/>
      <dgm:spPr/>
      <dgm:t>
        <a:bodyPr/>
        <a:lstStyle/>
        <a:p>
          <a:endParaRPr lang="en-US"/>
        </a:p>
      </dgm:t>
    </dgm:pt>
    <dgm:pt modelId="{38F8C7E9-5EBB-446C-9078-C56E6362B9DC}" type="sibTrans" cxnId="{E98CCC3C-4F47-474F-A7F9-5E57930526CD}">
      <dgm:prSet/>
      <dgm:spPr/>
      <dgm:t>
        <a:bodyPr/>
        <a:lstStyle/>
        <a:p>
          <a:endParaRPr lang="en-US"/>
        </a:p>
      </dgm:t>
    </dgm:pt>
    <dgm:pt modelId="{5DDA22DC-B89D-484E-836B-D9BCB24BD035}">
      <dgm:prSet/>
      <dgm:spPr/>
      <dgm:t>
        <a:bodyPr/>
        <a:lstStyle/>
        <a:p>
          <a:r>
            <a:rPr lang="en-US"/>
            <a:t>MH Law</a:t>
          </a:r>
        </a:p>
        <a:p>
          <a:r>
            <a:rPr lang="en-US"/>
            <a:t>Training &amp; TA</a:t>
          </a:r>
        </a:p>
      </dgm:t>
    </dgm:pt>
    <dgm:pt modelId="{8D3038D4-ACB1-4418-B110-4750102A70CB}" type="parTrans" cxnId="{E409745C-C171-4D41-BDB9-587FB13785BE}">
      <dgm:prSet/>
      <dgm:spPr/>
      <dgm:t>
        <a:bodyPr/>
        <a:lstStyle/>
        <a:p>
          <a:endParaRPr lang="en-US"/>
        </a:p>
      </dgm:t>
    </dgm:pt>
    <dgm:pt modelId="{79AD8F37-F907-4D75-B7E4-7843579D12FD}" type="sibTrans" cxnId="{E409745C-C171-4D41-BDB9-587FB13785BE}">
      <dgm:prSet/>
      <dgm:spPr/>
      <dgm:t>
        <a:bodyPr/>
        <a:lstStyle/>
        <a:p>
          <a:endParaRPr lang="en-US"/>
        </a:p>
      </dgm:t>
    </dgm:pt>
    <dgm:pt modelId="{C23ABDC6-F88F-4DF7-B8BE-5F00CA4B8D70}">
      <dgm:prSet/>
      <dgm:spPr/>
      <dgm:t>
        <a:bodyPr/>
        <a:lstStyle/>
        <a:p>
          <a:r>
            <a:rPr lang="en-US"/>
            <a:t>MH Court Support</a:t>
          </a:r>
        </a:p>
      </dgm:t>
    </dgm:pt>
    <dgm:pt modelId="{AF618EAE-DBEA-4C4F-A607-6E55E8808CBA}" type="parTrans" cxnId="{256E125D-4FD4-4774-B773-2AF5D1911BDF}">
      <dgm:prSet/>
      <dgm:spPr/>
      <dgm:t>
        <a:bodyPr/>
        <a:lstStyle/>
        <a:p>
          <a:endParaRPr lang="en-US"/>
        </a:p>
      </dgm:t>
    </dgm:pt>
    <dgm:pt modelId="{C8E7F758-3B6E-4997-A977-30D7FB7C44C3}" type="sibTrans" cxnId="{256E125D-4FD4-4774-B773-2AF5D1911BDF}">
      <dgm:prSet/>
      <dgm:spPr/>
      <dgm:t>
        <a:bodyPr/>
        <a:lstStyle/>
        <a:p>
          <a:endParaRPr lang="en-US"/>
        </a:p>
      </dgm:t>
    </dgm:pt>
    <dgm:pt modelId="{24355231-CFF9-4AFF-92AF-FAFD4D59B84D}">
      <dgm:prSet/>
      <dgm:spPr/>
      <dgm:t>
        <a:bodyPr/>
        <a:lstStyle/>
        <a:p>
          <a:r>
            <a:rPr lang="en-US"/>
            <a:t>Peer Networking</a:t>
          </a:r>
        </a:p>
      </dgm:t>
    </dgm:pt>
    <dgm:pt modelId="{562976FB-8AD8-4C7A-B9D0-5D323825184C}" type="parTrans" cxnId="{912E7C40-80AF-47B5-BD66-CEE8A36720E3}">
      <dgm:prSet/>
      <dgm:spPr/>
      <dgm:t>
        <a:bodyPr/>
        <a:lstStyle/>
        <a:p>
          <a:endParaRPr lang="en-US"/>
        </a:p>
      </dgm:t>
    </dgm:pt>
    <dgm:pt modelId="{F52A039E-2544-4DD3-9E74-1F7352E758BA}" type="sibTrans" cxnId="{912E7C40-80AF-47B5-BD66-CEE8A36720E3}">
      <dgm:prSet/>
      <dgm:spPr/>
      <dgm:t>
        <a:bodyPr/>
        <a:lstStyle/>
        <a:p>
          <a:endParaRPr lang="en-US"/>
        </a:p>
      </dgm:t>
    </dgm:pt>
    <dgm:pt modelId="{A72F4923-8F1A-4F95-A1D7-C24CE78EBE30}">
      <dgm:prSet/>
      <dgm:spPr/>
      <dgm:t>
        <a:bodyPr/>
        <a:lstStyle/>
        <a:p>
          <a:r>
            <a:rPr lang="en-US"/>
            <a:t>Legislative Initiatives</a:t>
          </a:r>
        </a:p>
      </dgm:t>
    </dgm:pt>
    <dgm:pt modelId="{2967E027-43F6-4B6D-9F24-A7CA1699D1C2}" type="parTrans" cxnId="{DDF00284-9B7C-493D-8D26-0DDAF6A34D69}">
      <dgm:prSet/>
      <dgm:spPr/>
      <dgm:t>
        <a:bodyPr/>
        <a:lstStyle/>
        <a:p>
          <a:endParaRPr lang="en-US"/>
        </a:p>
      </dgm:t>
    </dgm:pt>
    <dgm:pt modelId="{00DEDBAA-32F8-416E-AB7B-6DEF6C5713B9}" type="sibTrans" cxnId="{DDF00284-9B7C-493D-8D26-0DDAF6A34D69}">
      <dgm:prSet/>
      <dgm:spPr/>
      <dgm:t>
        <a:bodyPr/>
        <a:lstStyle/>
        <a:p>
          <a:endParaRPr lang="en-US"/>
        </a:p>
      </dgm:t>
    </dgm:pt>
    <dgm:pt modelId="{587D6148-6E20-4C4E-AFBF-362F51471E7A}">
      <dgm:prSet/>
      <dgm:spPr>
        <a:solidFill>
          <a:schemeClr val="accent1"/>
        </a:solidFill>
      </dgm:spPr>
      <dgm:t>
        <a:bodyPr/>
        <a:lstStyle/>
        <a:p>
          <a:r>
            <a:rPr lang="en-US"/>
            <a:t>Video Library</a:t>
          </a:r>
        </a:p>
      </dgm:t>
    </dgm:pt>
    <dgm:pt modelId="{5D764FD4-EF4F-4DF5-9FEE-C2C563F8E5F5}" type="parTrans" cxnId="{E9F17ADC-B935-4CEF-A532-540CB09B2F1C}">
      <dgm:prSet/>
      <dgm:spPr/>
      <dgm:t>
        <a:bodyPr/>
        <a:lstStyle/>
        <a:p>
          <a:endParaRPr lang="en-US"/>
        </a:p>
      </dgm:t>
    </dgm:pt>
    <dgm:pt modelId="{599C9D6E-11A1-4A21-83B0-5FA3CBC47F9A}" type="sibTrans" cxnId="{E9F17ADC-B935-4CEF-A532-540CB09B2F1C}">
      <dgm:prSet/>
      <dgm:spPr/>
      <dgm:t>
        <a:bodyPr/>
        <a:lstStyle/>
        <a:p>
          <a:endParaRPr lang="en-US"/>
        </a:p>
      </dgm:t>
    </dgm:pt>
    <dgm:pt modelId="{2D0ADDE8-83F0-4C7E-8489-B155C3FF22E2}" type="pres">
      <dgm:prSet presAssocID="{926D7591-935C-4B8E-8820-B2ED07C6EE02}" presName="diagram" presStyleCnt="0">
        <dgm:presLayoutVars>
          <dgm:dir/>
          <dgm:resizeHandles val="exact"/>
        </dgm:presLayoutVars>
      </dgm:prSet>
      <dgm:spPr/>
    </dgm:pt>
    <dgm:pt modelId="{88E7702E-FEDA-47F5-9E14-AAC68138265B}" type="pres">
      <dgm:prSet presAssocID="{8706C0BC-5EDA-4D44-91E4-862941D5E59A}" presName="node" presStyleLbl="node1" presStyleIdx="0" presStyleCnt="6">
        <dgm:presLayoutVars>
          <dgm:bulletEnabled val="1"/>
        </dgm:presLayoutVars>
      </dgm:prSet>
      <dgm:spPr/>
    </dgm:pt>
    <dgm:pt modelId="{0BC2C549-D265-4429-B9FD-80D29B7AE2D6}" type="pres">
      <dgm:prSet presAssocID="{38F8C7E9-5EBB-446C-9078-C56E6362B9DC}" presName="sibTrans" presStyleCnt="0"/>
      <dgm:spPr/>
    </dgm:pt>
    <dgm:pt modelId="{53F86B19-CEF2-40A1-A5CE-E7CFADA184AF}" type="pres">
      <dgm:prSet presAssocID="{5DDA22DC-B89D-484E-836B-D9BCB24BD035}" presName="node" presStyleLbl="node1" presStyleIdx="1" presStyleCnt="6">
        <dgm:presLayoutVars>
          <dgm:bulletEnabled val="1"/>
        </dgm:presLayoutVars>
      </dgm:prSet>
      <dgm:spPr/>
    </dgm:pt>
    <dgm:pt modelId="{5F72F53E-4431-4907-B575-9D751838A131}" type="pres">
      <dgm:prSet presAssocID="{79AD8F37-F907-4D75-B7E4-7843579D12FD}" presName="sibTrans" presStyleCnt="0"/>
      <dgm:spPr/>
    </dgm:pt>
    <dgm:pt modelId="{87A3020E-44E2-496B-AD22-7DD2547D61F8}" type="pres">
      <dgm:prSet presAssocID="{C23ABDC6-F88F-4DF7-B8BE-5F00CA4B8D70}" presName="node" presStyleLbl="node1" presStyleIdx="2" presStyleCnt="6">
        <dgm:presLayoutVars>
          <dgm:bulletEnabled val="1"/>
        </dgm:presLayoutVars>
      </dgm:prSet>
      <dgm:spPr/>
    </dgm:pt>
    <dgm:pt modelId="{88303236-2ECB-499E-8E8D-152AFE948195}" type="pres">
      <dgm:prSet presAssocID="{C8E7F758-3B6E-4997-A977-30D7FB7C44C3}" presName="sibTrans" presStyleCnt="0"/>
      <dgm:spPr/>
    </dgm:pt>
    <dgm:pt modelId="{C2A7820E-A4D3-467D-ABBD-AEA7AC01197F}" type="pres">
      <dgm:prSet presAssocID="{24355231-CFF9-4AFF-92AF-FAFD4D59B84D}" presName="node" presStyleLbl="node1" presStyleIdx="3" presStyleCnt="6">
        <dgm:presLayoutVars>
          <dgm:bulletEnabled val="1"/>
        </dgm:presLayoutVars>
      </dgm:prSet>
      <dgm:spPr/>
    </dgm:pt>
    <dgm:pt modelId="{B277D180-66A4-4ECA-A29E-BD25620EAF84}" type="pres">
      <dgm:prSet presAssocID="{F52A039E-2544-4DD3-9E74-1F7352E758BA}" presName="sibTrans" presStyleCnt="0"/>
      <dgm:spPr/>
    </dgm:pt>
    <dgm:pt modelId="{697871B0-DF37-4699-8DEE-5B29027128B2}" type="pres">
      <dgm:prSet presAssocID="{A72F4923-8F1A-4F95-A1D7-C24CE78EBE30}" presName="node" presStyleLbl="node1" presStyleIdx="4" presStyleCnt="6">
        <dgm:presLayoutVars>
          <dgm:bulletEnabled val="1"/>
        </dgm:presLayoutVars>
      </dgm:prSet>
      <dgm:spPr/>
    </dgm:pt>
    <dgm:pt modelId="{9BC21503-90FD-48E0-B551-F2FEDE9AD145}" type="pres">
      <dgm:prSet presAssocID="{00DEDBAA-32F8-416E-AB7B-6DEF6C5713B9}" presName="sibTrans" presStyleCnt="0"/>
      <dgm:spPr/>
    </dgm:pt>
    <dgm:pt modelId="{3F838C86-0937-4309-AADD-D67D162D411E}" type="pres">
      <dgm:prSet presAssocID="{587D6148-6E20-4C4E-AFBF-362F51471E7A}" presName="node" presStyleLbl="node1" presStyleIdx="5" presStyleCnt="6">
        <dgm:presLayoutVars>
          <dgm:bulletEnabled val="1"/>
        </dgm:presLayoutVars>
      </dgm:prSet>
      <dgm:spPr/>
    </dgm:pt>
  </dgm:ptLst>
  <dgm:cxnLst>
    <dgm:cxn modelId="{E98CCC3C-4F47-474F-A7F9-5E57930526CD}" srcId="{926D7591-935C-4B8E-8820-B2ED07C6EE02}" destId="{8706C0BC-5EDA-4D44-91E4-862941D5E59A}" srcOrd="0" destOrd="0" parTransId="{6B168FAF-4689-48F1-824B-E0A151749D1E}" sibTransId="{38F8C7E9-5EBB-446C-9078-C56E6362B9DC}"/>
    <dgm:cxn modelId="{912E7C40-80AF-47B5-BD66-CEE8A36720E3}" srcId="{926D7591-935C-4B8E-8820-B2ED07C6EE02}" destId="{24355231-CFF9-4AFF-92AF-FAFD4D59B84D}" srcOrd="3" destOrd="0" parTransId="{562976FB-8AD8-4C7A-B9D0-5D323825184C}" sibTransId="{F52A039E-2544-4DD3-9E74-1F7352E758BA}"/>
    <dgm:cxn modelId="{E409745C-C171-4D41-BDB9-587FB13785BE}" srcId="{926D7591-935C-4B8E-8820-B2ED07C6EE02}" destId="{5DDA22DC-B89D-484E-836B-D9BCB24BD035}" srcOrd="1" destOrd="0" parTransId="{8D3038D4-ACB1-4418-B110-4750102A70CB}" sibTransId="{79AD8F37-F907-4D75-B7E4-7843579D12FD}"/>
    <dgm:cxn modelId="{256E125D-4FD4-4774-B773-2AF5D1911BDF}" srcId="{926D7591-935C-4B8E-8820-B2ED07C6EE02}" destId="{C23ABDC6-F88F-4DF7-B8BE-5F00CA4B8D70}" srcOrd="2" destOrd="0" parTransId="{AF618EAE-DBEA-4C4F-A607-6E55E8808CBA}" sibTransId="{C8E7F758-3B6E-4997-A977-30D7FB7C44C3}"/>
    <dgm:cxn modelId="{62F1C648-FB1C-4034-A4B5-252D3FC5B3A8}" type="presOf" srcId="{C23ABDC6-F88F-4DF7-B8BE-5F00CA4B8D70}" destId="{87A3020E-44E2-496B-AD22-7DD2547D61F8}" srcOrd="0" destOrd="0" presId="urn:microsoft.com/office/officeart/2005/8/layout/default"/>
    <dgm:cxn modelId="{A050DB68-2834-4F21-8CCE-A5557D1A176C}" type="presOf" srcId="{5DDA22DC-B89D-484E-836B-D9BCB24BD035}" destId="{53F86B19-CEF2-40A1-A5CE-E7CFADA184AF}" srcOrd="0" destOrd="0" presId="urn:microsoft.com/office/officeart/2005/8/layout/default"/>
    <dgm:cxn modelId="{DDF00284-9B7C-493D-8D26-0DDAF6A34D69}" srcId="{926D7591-935C-4B8E-8820-B2ED07C6EE02}" destId="{A72F4923-8F1A-4F95-A1D7-C24CE78EBE30}" srcOrd="4" destOrd="0" parTransId="{2967E027-43F6-4B6D-9F24-A7CA1699D1C2}" sibTransId="{00DEDBAA-32F8-416E-AB7B-6DEF6C5713B9}"/>
    <dgm:cxn modelId="{659FB99D-A7D8-41EA-B56F-BDB61ECE5A78}" type="presOf" srcId="{926D7591-935C-4B8E-8820-B2ED07C6EE02}" destId="{2D0ADDE8-83F0-4C7E-8489-B155C3FF22E2}" srcOrd="0" destOrd="0" presId="urn:microsoft.com/office/officeart/2005/8/layout/default"/>
    <dgm:cxn modelId="{7F3652BB-2503-42EB-8606-DA11D1040F19}" type="presOf" srcId="{A72F4923-8F1A-4F95-A1D7-C24CE78EBE30}" destId="{697871B0-DF37-4699-8DEE-5B29027128B2}" srcOrd="0" destOrd="0" presId="urn:microsoft.com/office/officeart/2005/8/layout/default"/>
    <dgm:cxn modelId="{7CF2D4CD-A46C-46C5-8B61-DB4F15903B2C}" type="presOf" srcId="{587D6148-6E20-4C4E-AFBF-362F51471E7A}" destId="{3F838C86-0937-4309-AADD-D67D162D411E}" srcOrd="0" destOrd="0" presId="urn:microsoft.com/office/officeart/2005/8/layout/default"/>
    <dgm:cxn modelId="{E9F17ADC-B935-4CEF-A532-540CB09B2F1C}" srcId="{926D7591-935C-4B8E-8820-B2ED07C6EE02}" destId="{587D6148-6E20-4C4E-AFBF-362F51471E7A}" srcOrd="5" destOrd="0" parTransId="{5D764FD4-EF4F-4DF5-9FEE-C2C563F8E5F5}" sibTransId="{599C9D6E-11A1-4A21-83B0-5FA3CBC47F9A}"/>
    <dgm:cxn modelId="{B34CF8E1-8EAC-4D0E-BABE-28A0ADB3AB81}" type="presOf" srcId="{8706C0BC-5EDA-4D44-91E4-862941D5E59A}" destId="{88E7702E-FEDA-47F5-9E14-AAC68138265B}" srcOrd="0" destOrd="0" presId="urn:microsoft.com/office/officeart/2005/8/layout/default"/>
    <dgm:cxn modelId="{9E34F1E4-F0AB-48C8-9A58-B1AB491ED429}" type="presOf" srcId="{24355231-CFF9-4AFF-92AF-FAFD4D59B84D}" destId="{C2A7820E-A4D3-467D-ABBD-AEA7AC01197F}" srcOrd="0" destOrd="0" presId="urn:microsoft.com/office/officeart/2005/8/layout/default"/>
    <dgm:cxn modelId="{0062E6F4-663C-472E-9A10-A1579BAD71B2}" type="presParOf" srcId="{2D0ADDE8-83F0-4C7E-8489-B155C3FF22E2}" destId="{88E7702E-FEDA-47F5-9E14-AAC68138265B}" srcOrd="0" destOrd="0" presId="urn:microsoft.com/office/officeart/2005/8/layout/default"/>
    <dgm:cxn modelId="{AA2A7F6C-B5DD-4783-B353-E5F9B1F22F90}" type="presParOf" srcId="{2D0ADDE8-83F0-4C7E-8489-B155C3FF22E2}" destId="{0BC2C549-D265-4429-B9FD-80D29B7AE2D6}" srcOrd="1" destOrd="0" presId="urn:microsoft.com/office/officeart/2005/8/layout/default"/>
    <dgm:cxn modelId="{6B25520B-08BE-4D60-B6B4-57C8B5E483A8}" type="presParOf" srcId="{2D0ADDE8-83F0-4C7E-8489-B155C3FF22E2}" destId="{53F86B19-CEF2-40A1-A5CE-E7CFADA184AF}" srcOrd="2" destOrd="0" presId="urn:microsoft.com/office/officeart/2005/8/layout/default"/>
    <dgm:cxn modelId="{4568EEBE-E09C-4665-B829-2C8BC88BBE8F}" type="presParOf" srcId="{2D0ADDE8-83F0-4C7E-8489-B155C3FF22E2}" destId="{5F72F53E-4431-4907-B575-9D751838A131}" srcOrd="3" destOrd="0" presId="urn:microsoft.com/office/officeart/2005/8/layout/default"/>
    <dgm:cxn modelId="{CB1D08C0-FC24-419C-A6B9-3A514914BE22}" type="presParOf" srcId="{2D0ADDE8-83F0-4C7E-8489-B155C3FF22E2}" destId="{87A3020E-44E2-496B-AD22-7DD2547D61F8}" srcOrd="4" destOrd="0" presId="urn:microsoft.com/office/officeart/2005/8/layout/default"/>
    <dgm:cxn modelId="{61083E55-5FAC-4A44-BD2F-777C2939BBF2}" type="presParOf" srcId="{2D0ADDE8-83F0-4C7E-8489-B155C3FF22E2}" destId="{88303236-2ECB-499E-8E8D-152AFE948195}" srcOrd="5" destOrd="0" presId="urn:microsoft.com/office/officeart/2005/8/layout/default"/>
    <dgm:cxn modelId="{F7922C1D-749F-42CE-BF63-39ACB021FE4D}" type="presParOf" srcId="{2D0ADDE8-83F0-4C7E-8489-B155C3FF22E2}" destId="{C2A7820E-A4D3-467D-ABBD-AEA7AC01197F}" srcOrd="6" destOrd="0" presId="urn:microsoft.com/office/officeart/2005/8/layout/default"/>
    <dgm:cxn modelId="{72A857BE-7325-4190-A7DF-812274B01502}" type="presParOf" srcId="{2D0ADDE8-83F0-4C7E-8489-B155C3FF22E2}" destId="{B277D180-66A4-4ECA-A29E-BD25620EAF84}" srcOrd="7" destOrd="0" presId="urn:microsoft.com/office/officeart/2005/8/layout/default"/>
    <dgm:cxn modelId="{746A73F1-0CDF-4EA4-9277-3DC7A7F18CE5}" type="presParOf" srcId="{2D0ADDE8-83F0-4C7E-8489-B155C3FF22E2}" destId="{697871B0-DF37-4699-8DEE-5B29027128B2}" srcOrd="8" destOrd="0" presId="urn:microsoft.com/office/officeart/2005/8/layout/default"/>
    <dgm:cxn modelId="{50261321-A19F-491F-B269-3A012F43FC0A}" type="presParOf" srcId="{2D0ADDE8-83F0-4C7E-8489-B155C3FF22E2}" destId="{9BC21503-90FD-48E0-B551-F2FEDE9AD145}" srcOrd="9" destOrd="0" presId="urn:microsoft.com/office/officeart/2005/8/layout/default"/>
    <dgm:cxn modelId="{6BE73E9B-166E-4066-AD8F-81E99E7B709E}" type="presParOf" srcId="{2D0ADDE8-83F0-4C7E-8489-B155C3FF22E2}" destId="{3F838C86-0937-4309-AADD-D67D162D411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31F95-CA4F-41A0-823C-5CF2FF85A9DB}"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86E90229-B93A-4DD2-A39A-B6F79018697E}">
      <dgm:prSet phldrT="[Text]"/>
      <dgm:spPr/>
      <dgm:t>
        <a:bodyPr/>
        <a:lstStyle/>
        <a:p>
          <a:r>
            <a:rPr lang="en-US" b="1" dirty="0">
              <a:solidFill>
                <a:srgbClr val="FFCC00"/>
              </a:solidFill>
              <a:latin typeface="+mj-lt"/>
            </a:rPr>
            <a:t>2 mil. times per/Year</a:t>
          </a:r>
          <a:endParaRPr lang="en-US" dirty="0">
            <a:solidFill>
              <a:srgbClr val="FFCC00"/>
            </a:solidFill>
          </a:endParaRPr>
        </a:p>
        <a:p>
          <a:r>
            <a:rPr lang="en-US" dirty="0"/>
            <a:t>People with </a:t>
          </a:r>
          <a:br>
            <a:rPr lang="en-US" dirty="0"/>
          </a:br>
          <a:r>
            <a:rPr lang="en-US" b="1" dirty="0">
              <a:solidFill>
                <a:schemeClr val="tx1"/>
              </a:solidFill>
            </a:rPr>
            <a:t>Serious Mental Illness</a:t>
          </a:r>
          <a:r>
            <a:rPr lang="en-US" dirty="0">
              <a:solidFill>
                <a:schemeClr val="tx1"/>
              </a:solidFill>
            </a:rPr>
            <a:t> </a:t>
          </a:r>
          <a:r>
            <a:rPr lang="en-US" dirty="0"/>
            <a:t>(SMI) are booked into jails </a:t>
          </a:r>
        </a:p>
      </dgm:t>
    </dgm:pt>
    <dgm:pt modelId="{0C626707-1E87-4260-887B-D6CEBAE56594}" type="parTrans" cxnId="{D0357632-85CB-4E70-A408-BC0F0BFCBD72}">
      <dgm:prSet/>
      <dgm:spPr/>
      <dgm:t>
        <a:bodyPr/>
        <a:lstStyle/>
        <a:p>
          <a:endParaRPr lang="en-US"/>
        </a:p>
      </dgm:t>
    </dgm:pt>
    <dgm:pt modelId="{7D163BDD-98F5-4C1A-906E-C2B99F0A2981}" type="sibTrans" cxnId="{D0357632-85CB-4E70-A408-BC0F0BFCBD72}">
      <dgm:prSet/>
      <dgm:spPr/>
      <dgm:t>
        <a:bodyPr/>
        <a:lstStyle/>
        <a:p>
          <a:endParaRPr lang="en-US"/>
        </a:p>
      </dgm:t>
    </dgm:pt>
    <dgm:pt modelId="{0AD9036F-2CA6-41A1-8BC1-5D83D05D5435}">
      <dgm:prSet phldrT="[Text]"/>
      <dgm:spPr/>
      <dgm:t>
        <a:bodyPr/>
        <a:lstStyle/>
        <a:p>
          <a:r>
            <a:rPr lang="en-US" b="1" dirty="0">
              <a:solidFill>
                <a:srgbClr val="FFCC00"/>
              </a:solidFill>
              <a:latin typeface="+mj-lt"/>
            </a:rPr>
            <a:t>Death</a:t>
          </a:r>
        </a:p>
        <a:p>
          <a:r>
            <a:rPr lang="en-US" b="1" dirty="0">
              <a:solidFill>
                <a:schemeClr val="tx1"/>
              </a:solidFill>
            </a:rPr>
            <a:t>Suicide</a:t>
          </a:r>
          <a:r>
            <a:rPr lang="en-US" dirty="0"/>
            <a:t> is the leading cause of death for people held in local jails  </a:t>
          </a:r>
        </a:p>
        <a:p>
          <a:endParaRPr lang="en-US" dirty="0"/>
        </a:p>
      </dgm:t>
    </dgm:pt>
    <dgm:pt modelId="{C51FE784-71EE-44D1-A314-F1D4FFE4B2B9}" type="parTrans" cxnId="{418891AD-7AC0-4F7B-9FB8-C6ABD2AE02C9}">
      <dgm:prSet/>
      <dgm:spPr/>
      <dgm:t>
        <a:bodyPr/>
        <a:lstStyle/>
        <a:p>
          <a:endParaRPr lang="en-US"/>
        </a:p>
      </dgm:t>
    </dgm:pt>
    <dgm:pt modelId="{3C5DA848-6A28-465D-BA6C-D6B7C40D6FC6}" type="sibTrans" cxnId="{418891AD-7AC0-4F7B-9FB8-C6ABD2AE02C9}">
      <dgm:prSet/>
      <dgm:spPr/>
      <dgm:t>
        <a:bodyPr/>
        <a:lstStyle/>
        <a:p>
          <a:endParaRPr lang="en-US"/>
        </a:p>
      </dgm:t>
    </dgm:pt>
    <dgm:pt modelId="{3FB23362-2BDB-4E84-AD9B-1090B13967E0}">
      <dgm:prSet/>
      <dgm:spPr/>
      <dgm:t>
        <a:bodyPr/>
        <a:lstStyle/>
        <a:p>
          <a:r>
            <a:rPr lang="en-US" b="1" dirty="0">
              <a:solidFill>
                <a:srgbClr val="FFCC00"/>
              </a:solidFill>
              <a:latin typeface="+mj-lt"/>
            </a:rPr>
            <a:t>44% </a:t>
          </a:r>
        </a:p>
        <a:p>
          <a:r>
            <a:rPr lang="en-US" dirty="0"/>
            <a:t>Of people incarcerated in local jails have a history of </a:t>
          </a:r>
          <a:r>
            <a:rPr lang="en-US" b="1" dirty="0">
              <a:solidFill>
                <a:schemeClr val="tx1"/>
              </a:solidFill>
            </a:rPr>
            <a:t>mental illness</a:t>
          </a:r>
          <a:endParaRPr lang="en-US" b="1" dirty="0"/>
        </a:p>
        <a:p>
          <a:endParaRPr lang="en-US" dirty="0"/>
        </a:p>
      </dgm:t>
    </dgm:pt>
    <dgm:pt modelId="{12FB0FFB-2E1C-42DF-8C48-D74B14435E95}" type="parTrans" cxnId="{2FE3634F-12E8-4798-A950-EA1445DB8C4E}">
      <dgm:prSet/>
      <dgm:spPr/>
      <dgm:t>
        <a:bodyPr/>
        <a:lstStyle/>
        <a:p>
          <a:endParaRPr lang="en-US"/>
        </a:p>
      </dgm:t>
    </dgm:pt>
    <dgm:pt modelId="{C2959FA4-90C3-40C5-819D-5FA13AEB3826}" type="sibTrans" cxnId="{2FE3634F-12E8-4798-A950-EA1445DB8C4E}">
      <dgm:prSet/>
      <dgm:spPr/>
      <dgm:t>
        <a:bodyPr/>
        <a:lstStyle/>
        <a:p>
          <a:endParaRPr lang="en-US"/>
        </a:p>
      </dgm:t>
    </dgm:pt>
    <dgm:pt modelId="{745CF018-5D48-4DAC-8301-AE5EA075C9CF}">
      <dgm:prSet phldrT="[Text]"/>
      <dgm:spPr/>
      <dgm:t>
        <a:bodyPr/>
        <a:lstStyle/>
        <a:p>
          <a:r>
            <a:rPr lang="en-US" dirty="0">
              <a:solidFill>
                <a:srgbClr val="FFCC00"/>
              </a:solidFill>
            </a:rPr>
            <a:t>Almost 25%</a:t>
          </a:r>
        </a:p>
        <a:p>
          <a:r>
            <a:rPr lang="en-US" b="0" dirty="0"/>
            <a:t>Of people shot and killed by police had a </a:t>
          </a:r>
          <a:r>
            <a:rPr lang="en-US" b="1" dirty="0">
              <a:solidFill>
                <a:schemeClr val="tx1"/>
              </a:solidFill>
            </a:rPr>
            <a:t>mental health condition</a:t>
          </a:r>
          <a:r>
            <a:rPr lang="en-US" b="0" dirty="0"/>
            <a:t> (between 2015-2020)  </a:t>
          </a:r>
        </a:p>
        <a:p>
          <a:endParaRPr lang="en-US" dirty="0"/>
        </a:p>
      </dgm:t>
    </dgm:pt>
    <dgm:pt modelId="{8ED613F2-2FC9-45CD-A33A-1AB24360168F}" type="parTrans" cxnId="{FE30BFDF-9C83-4C02-8D51-28546CBA2828}">
      <dgm:prSet/>
      <dgm:spPr/>
      <dgm:t>
        <a:bodyPr/>
        <a:lstStyle/>
        <a:p>
          <a:endParaRPr lang="en-US"/>
        </a:p>
      </dgm:t>
    </dgm:pt>
    <dgm:pt modelId="{4509D72C-CAA2-415C-831A-F36075ED7D92}" type="sibTrans" cxnId="{FE30BFDF-9C83-4C02-8D51-28546CBA2828}">
      <dgm:prSet/>
      <dgm:spPr/>
      <dgm:t>
        <a:bodyPr/>
        <a:lstStyle/>
        <a:p>
          <a:endParaRPr lang="en-US"/>
        </a:p>
      </dgm:t>
    </dgm:pt>
    <dgm:pt modelId="{19B378A4-1389-4B40-88C0-7641CA35CE89}" type="pres">
      <dgm:prSet presAssocID="{61531F95-CA4F-41A0-823C-5CF2FF85A9DB}" presName="Name0" presStyleCnt="0">
        <dgm:presLayoutVars>
          <dgm:dir/>
          <dgm:resizeHandles val="exact"/>
        </dgm:presLayoutVars>
      </dgm:prSet>
      <dgm:spPr/>
    </dgm:pt>
    <dgm:pt modelId="{C061E4DA-60EB-4BFE-9092-DC1070A41358}" type="pres">
      <dgm:prSet presAssocID="{86E90229-B93A-4DD2-A39A-B6F79018697E}" presName="node" presStyleLbl="node1" presStyleIdx="0" presStyleCnt="4">
        <dgm:presLayoutVars>
          <dgm:bulletEnabled val="1"/>
        </dgm:presLayoutVars>
      </dgm:prSet>
      <dgm:spPr/>
    </dgm:pt>
    <dgm:pt modelId="{D4D50882-57A9-4884-989A-2692DC62A53F}" type="pres">
      <dgm:prSet presAssocID="{7D163BDD-98F5-4C1A-906E-C2B99F0A2981}" presName="sibTrans" presStyleCnt="0"/>
      <dgm:spPr/>
    </dgm:pt>
    <dgm:pt modelId="{537C8A88-BB8F-4C52-AD72-8BDAFED0E143}" type="pres">
      <dgm:prSet presAssocID="{3FB23362-2BDB-4E84-AD9B-1090B13967E0}" presName="node" presStyleLbl="node1" presStyleIdx="1" presStyleCnt="4">
        <dgm:presLayoutVars>
          <dgm:bulletEnabled val="1"/>
        </dgm:presLayoutVars>
      </dgm:prSet>
      <dgm:spPr/>
    </dgm:pt>
    <dgm:pt modelId="{2156C857-2388-4F13-AEF6-75D4ED4F8069}" type="pres">
      <dgm:prSet presAssocID="{C2959FA4-90C3-40C5-819D-5FA13AEB3826}" presName="sibTrans" presStyleCnt="0"/>
      <dgm:spPr/>
    </dgm:pt>
    <dgm:pt modelId="{46AA7E6C-516F-43AB-AA0B-91E8DB3BE477}" type="pres">
      <dgm:prSet presAssocID="{0AD9036F-2CA6-41A1-8BC1-5D83D05D5435}" presName="node" presStyleLbl="node1" presStyleIdx="2" presStyleCnt="4">
        <dgm:presLayoutVars>
          <dgm:bulletEnabled val="1"/>
        </dgm:presLayoutVars>
      </dgm:prSet>
      <dgm:spPr/>
    </dgm:pt>
    <dgm:pt modelId="{545BA723-CF6F-48C8-AF08-32CA4FEC254C}" type="pres">
      <dgm:prSet presAssocID="{3C5DA848-6A28-465D-BA6C-D6B7C40D6FC6}" presName="sibTrans" presStyleCnt="0"/>
      <dgm:spPr/>
    </dgm:pt>
    <dgm:pt modelId="{FCB8A565-F613-4DE4-8E07-DF5749BCB1D8}" type="pres">
      <dgm:prSet presAssocID="{745CF018-5D48-4DAC-8301-AE5EA075C9CF}" presName="node" presStyleLbl="node1" presStyleIdx="3" presStyleCnt="4">
        <dgm:presLayoutVars>
          <dgm:bulletEnabled val="1"/>
        </dgm:presLayoutVars>
      </dgm:prSet>
      <dgm:spPr/>
    </dgm:pt>
  </dgm:ptLst>
  <dgm:cxnLst>
    <dgm:cxn modelId="{D0357632-85CB-4E70-A408-BC0F0BFCBD72}" srcId="{61531F95-CA4F-41A0-823C-5CF2FF85A9DB}" destId="{86E90229-B93A-4DD2-A39A-B6F79018697E}" srcOrd="0" destOrd="0" parTransId="{0C626707-1E87-4260-887B-D6CEBAE56594}" sibTransId="{7D163BDD-98F5-4C1A-906E-C2B99F0A2981}"/>
    <dgm:cxn modelId="{DE68D837-8844-40FF-B2F5-39A54B04D105}" type="presOf" srcId="{3FB23362-2BDB-4E84-AD9B-1090B13967E0}" destId="{537C8A88-BB8F-4C52-AD72-8BDAFED0E143}" srcOrd="0" destOrd="0" presId="urn:microsoft.com/office/officeart/2005/8/layout/hList6"/>
    <dgm:cxn modelId="{CDDA1163-626D-4E6C-A44A-60C5B0D5391D}" type="presOf" srcId="{0AD9036F-2CA6-41A1-8BC1-5D83D05D5435}" destId="{46AA7E6C-516F-43AB-AA0B-91E8DB3BE477}" srcOrd="0" destOrd="0" presId="urn:microsoft.com/office/officeart/2005/8/layout/hList6"/>
    <dgm:cxn modelId="{2FE3634F-12E8-4798-A950-EA1445DB8C4E}" srcId="{61531F95-CA4F-41A0-823C-5CF2FF85A9DB}" destId="{3FB23362-2BDB-4E84-AD9B-1090B13967E0}" srcOrd="1" destOrd="0" parTransId="{12FB0FFB-2E1C-42DF-8C48-D74B14435E95}" sibTransId="{C2959FA4-90C3-40C5-819D-5FA13AEB3826}"/>
    <dgm:cxn modelId="{418891AD-7AC0-4F7B-9FB8-C6ABD2AE02C9}" srcId="{61531F95-CA4F-41A0-823C-5CF2FF85A9DB}" destId="{0AD9036F-2CA6-41A1-8BC1-5D83D05D5435}" srcOrd="2" destOrd="0" parTransId="{C51FE784-71EE-44D1-A314-F1D4FFE4B2B9}" sibTransId="{3C5DA848-6A28-465D-BA6C-D6B7C40D6FC6}"/>
    <dgm:cxn modelId="{D3F8BAC1-05B4-41FE-8D68-E02467A1E49E}" type="presOf" srcId="{745CF018-5D48-4DAC-8301-AE5EA075C9CF}" destId="{FCB8A565-F613-4DE4-8E07-DF5749BCB1D8}" srcOrd="0" destOrd="0" presId="urn:microsoft.com/office/officeart/2005/8/layout/hList6"/>
    <dgm:cxn modelId="{FE30BFDF-9C83-4C02-8D51-28546CBA2828}" srcId="{61531F95-CA4F-41A0-823C-5CF2FF85A9DB}" destId="{745CF018-5D48-4DAC-8301-AE5EA075C9CF}" srcOrd="3" destOrd="0" parTransId="{8ED613F2-2FC9-45CD-A33A-1AB24360168F}" sibTransId="{4509D72C-CAA2-415C-831A-F36075ED7D92}"/>
    <dgm:cxn modelId="{06F8B6EC-F1AA-4E16-B017-C33F96F05FA6}" type="presOf" srcId="{61531F95-CA4F-41A0-823C-5CF2FF85A9DB}" destId="{19B378A4-1389-4B40-88C0-7641CA35CE89}" srcOrd="0" destOrd="0" presId="urn:microsoft.com/office/officeart/2005/8/layout/hList6"/>
    <dgm:cxn modelId="{67784DFD-9138-43E8-9583-C17E0739B79E}" type="presOf" srcId="{86E90229-B93A-4DD2-A39A-B6F79018697E}" destId="{C061E4DA-60EB-4BFE-9092-DC1070A41358}" srcOrd="0" destOrd="0" presId="urn:microsoft.com/office/officeart/2005/8/layout/hList6"/>
    <dgm:cxn modelId="{AAE58BA5-623D-4CD5-B284-6369C11AB99A}" type="presParOf" srcId="{19B378A4-1389-4B40-88C0-7641CA35CE89}" destId="{C061E4DA-60EB-4BFE-9092-DC1070A41358}" srcOrd="0" destOrd="0" presId="urn:microsoft.com/office/officeart/2005/8/layout/hList6"/>
    <dgm:cxn modelId="{6C987C3C-8F77-4526-A41A-1812B87AD50A}" type="presParOf" srcId="{19B378A4-1389-4B40-88C0-7641CA35CE89}" destId="{D4D50882-57A9-4884-989A-2692DC62A53F}" srcOrd="1" destOrd="0" presId="urn:microsoft.com/office/officeart/2005/8/layout/hList6"/>
    <dgm:cxn modelId="{17916C8F-0B55-4C10-8906-033C1BC61044}" type="presParOf" srcId="{19B378A4-1389-4B40-88C0-7641CA35CE89}" destId="{537C8A88-BB8F-4C52-AD72-8BDAFED0E143}" srcOrd="2" destOrd="0" presId="urn:microsoft.com/office/officeart/2005/8/layout/hList6"/>
    <dgm:cxn modelId="{BDCAA852-A45C-4CDB-963B-0A3BF7EA2057}" type="presParOf" srcId="{19B378A4-1389-4B40-88C0-7641CA35CE89}" destId="{2156C857-2388-4F13-AEF6-75D4ED4F8069}" srcOrd="3" destOrd="0" presId="urn:microsoft.com/office/officeart/2005/8/layout/hList6"/>
    <dgm:cxn modelId="{434F327F-9081-4AC7-90D6-9FB7E92344B6}" type="presParOf" srcId="{19B378A4-1389-4B40-88C0-7641CA35CE89}" destId="{46AA7E6C-516F-43AB-AA0B-91E8DB3BE477}" srcOrd="4" destOrd="0" presId="urn:microsoft.com/office/officeart/2005/8/layout/hList6"/>
    <dgm:cxn modelId="{43B47371-C8EB-4FF2-A60C-5EE3F5591541}" type="presParOf" srcId="{19B378A4-1389-4B40-88C0-7641CA35CE89}" destId="{545BA723-CF6F-48C8-AF08-32CA4FEC254C}" srcOrd="5" destOrd="0" presId="urn:microsoft.com/office/officeart/2005/8/layout/hList6"/>
    <dgm:cxn modelId="{1DF69997-4232-4AFF-A448-E30D79838369}" type="presParOf" srcId="{19B378A4-1389-4B40-88C0-7641CA35CE89}" destId="{FCB8A565-F613-4DE4-8E07-DF5749BCB1D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DCD4FA-09CA-4632-971D-86920579A00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25592BD-1CE5-403C-A2B9-89453985D29B}">
      <dgm:prSet/>
      <dgm:spPr/>
      <dgm:t>
        <a:bodyPr/>
        <a:lstStyle/>
        <a:p>
          <a:r>
            <a:rPr lang="en-US"/>
            <a:t>Break cycle by connecting people to appropriate treatment, resources &amp; ongoing judicial monitoring</a:t>
          </a:r>
        </a:p>
      </dgm:t>
    </dgm:pt>
    <dgm:pt modelId="{3D9249AB-FA67-4C96-8728-847B70341BE8}" type="parTrans" cxnId="{5B64D582-5B60-486A-87AC-89C5D5186DF8}">
      <dgm:prSet/>
      <dgm:spPr/>
      <dgm:t>
        <a:bodyPr/>
        <a:lstStyle/>
        <a:p>
          <a:endParaRPr lang="en-US"/>
        </a:p>
      </dgm:t>
    </dgm:pt>
    <dgm:pt modelId="{9C50F5F9-C471-470B-ADC5-EF77EC97CF3B}" type="sibTrans" cxnId="{5B64D582-5B60-486A-87AC-89C5D5186DF8}">
      <dgm:prSet/>
      <dgm:spPr/>
      <dgm:t>
        <a:bodyPr/>
        <a:lstStyle/>
        <a:p>
          <a:endParaRPr lang="en-US"/>
        </a:p>
      </dgm:t>
    </dgm:pt>
    <dgm:pt modelId="{6C395A7E-9D8D-4305-87CD-BCD6758138A0}">
      <dgm:prSet/>
      <dgm:spPr/>
      <dgm:t>
        <a:bodyPr/>
        <a:lstStyle/>
        <a:p>
          <a:r>
            <a:rPr lang="en-US"/>
            <a:t>Pre- or Post-adjudication </a:t>
          </a:r>
        </a:p>
      </dgm:t>
    </dgm:pt>
    <dgm:pt modelId="{6A07CC2F-3ECF-4B87-8356-4BBA05066429}" type="parTrans" cxnId="{CDFB0B38-DB88-4E2D-8856-F818773758C8}">
      <dgm:prSet/>
      <dgm:spPr/>
      <dgm:t>
        <a:bodyPr/>
        <a:lstStyle/>
        <a:p>
          <a:endParaRPr lang="en-US"/>
        </a:p>
      </dgm:t>
    </dgm:pt>
    <dgm:pt modelId="{53FAADA1-EC21-4B91-BB47-1028DDB3BC4B}" type="sibTrans" cxnId="{CDFB0B38-DB88-4E2D-8856-F818773758C8}">
      <dgm:prSet/>
      <dgm:spPr/>
      <dgm:t>
        <a:bodyPr/>
        <a:lstStyle/>
        <a:p>
          <a:endParaRPr lang="en-US"/>
        </a:p>
      </dgm:t>
    </dgm:pt>
    <dgm:pt modelId="{9CE7D8A3-293A-414A-8264-450C7323E1AC}">
      <dgm:prSet custT="1"/>
      <dgm:spPr/>
      <dgm:t>
        <a:bodyPr/>
        <a:lstStyle/>
        <a:p>
          <a:r>
            <a:rPr lang="en-US" sz="2700" dirty="0"/>
            <a:t>Does your state define Mental Health Court?</a:t>
          </a:r>
        </a:p>
        <a:p>
          <a:r>
            <a:rPr lang="en-US" sz="2700" dirty="0"/>
            <a:t> </a:t>
          </a:r>
          <a:r>
            <a:rPr lang="en-US" sz="1600" dirty="0"/>
            <a:t>*In Texas, Tex. Gov’t. Code § 125.001</a:t>
          </a:r>
        </a:p>
      </dgm:t>
    </dgm:pt>
    <dgm:pt modelId="{4C22DDC5-F4F5-43F9-84FE-E6308703C9EA}" type="parTrans" cxnId="{5B0D0878-9726-42AD-96F8-9B6B44E674C8}">
      <dgm:prSet/>
      <dgm:spPr/>
      <dgm:t>
        <a:bodyPr/>
        <a:lstStyle/>
        <a:p>
          <a:endParaRPr lang="en-US"/>
        </a:p>
      </dgm:t>
    </dgm:pt>
    <dgm:pt modelId="{BC489A88-044B-4C37-A394-66A1E2FA1791}" type="sibTrans" cxnId="{5B0D0878-9726-42AD-96F8-9B6B44E674C8}">
      <dgm:prSet/>
      <dgm:spPr/>
      <dgm:t>
        <a:bodyPr/>
        <a:lstStyle/>
        <a:p>
          <a:endParaRPr lang="en-US"/>
        </a:p>
      </dgm:t>
    </dgm:pt>
    <dgm:pt modelId="{86E1987A-DBAD-4C9F-BA35-E62B13ED080C}">
      <dgm:prSet/>
      <dgm:spPr/>
      <dgm:t>
        <a:bodyPr/>
        <a:lstStyle/>
        <a:p>
          <a:endParaRPr lang="en-US" dirty="0"/>
        </a:p>
      </dgm:t>
    </dgm:pt>
    <dgm:pt modelId="{FF175A13-5D5B-4191-900F-46EFB7D1A9A2}" type="parTrans" cxnId="{603EE544-004E-410E-8D94-BFB53AA0B583}">
      <dgm:prSet/>
      <dgm:spPr/>
      <dgm:t>
        <a:bodyPr/>
        <a:lstStyle/>
        <a:p>
          <a:endParaRPr lang="en-US"/>
        </a:p>
      </dgm:t>
    </dgm:pt>
    <dgm:pt modelId="{7AB901B6-DEB2-4C12-BC46-9F344D86128E}" type="sibTrans" cxnId="{603EE544-004E-410E-8D94-BFB53AA0B583}">
      <dgm:prSet/>
      <dgm:spPr/>
      <dgm:t>
        <a:bodyPr/>
        <a:lstStyle/>
        <a:p>
          <a:endParaRPr lang="en-US"/>
        </a:p>
      </dgm:t>
    </dgm:pt>
    <dgm:pt modelId="{841DCBC7-F2F9-443C-926D-7038B2CDCF4D}" type="pres">
      <dgm:prSet presAssocID="{52DCD4FA-09CA-4632-971D-86920579A000}" presName="linear" presStyleCnt="0">
        <dgm:presLayoutVars>
          <dgm:animLvl val="lvl"/>
          <dgm:resizeHandles val="exact"/>
        </dgm:presLayoutVars>
      </dgm:prSet>
      <dgm:spPr/>
    </dgm:pt>
    <dgm:pt modelId="{225E4F6D-EEF7-4F2C-8C5C-91911C3FF568}" type="pres">
      <dgm:prSet presAssocID="{925592BD-1CE5-403C-A2B9-89453985D29B}" presName="parentText" presStyleLbl="node1" presStyleIdx="0" presStyleCnt="3">
        <dgm:presLayoutVars>
          <dgm:chMax val="0"/>
          <dgm:bulletEnabled val="1"/>
        </dgm:presLayoutVars>
      </dgm:prSet>
      <dgm:spPr/>
    </dgm:pt>
    <dgm:pt modelId="{024B3FBC-0869-42D6-8A30-7DBF1B64ABB1}" type="pres">
      <dgm:prSet presAssocID="{9C50F5F9-C471-470B-ADC5-EF77EC97CF3B}" presName="spacer" presStyleCnt="0"/>
      <dgm:spPr/>
    </dgm:pt>
    <dgm:pt modelId="{56AACFBD-7B11-4BD4-ADE5-B16ADCB698A1}" type="pres">
      <dgm:prSet presAssocID="{6C395A7E-9D8D-4305-87CD-BCD6758138A0}" presName="parentText" presStyleLbl="node1" presStyleIdx="1" presStyleCnt="3">
        <dgm:presLayoutVars>
          <dgm:chMax val="0"/>
          <dgm:bulletEnabled val="1"/>
        </dgm:presLayoutVars>
      </dgm:prSet>
      <dgm:spPr/>
    </dgm:pt>
    <dgm:pt modelId="{1AC2BBAD-3241-4C4E-8D63-8D2817E6C062}" type="pres">
      <dgm:prSet presAssocID="{53FAADA1-EC21-4B91-BB47-1028DDB3BC4B}" presName="spacer" presStyleCnt="0"/>
      <dgm:spPr/>
    </dgm:pt>
    <dgm:pt modelId="{B42D8A60-CA42-4FE9-AE8E-BD4B15D0AE91}" type="pres">
      <dgm:prSet presAssocID="{9CE7D8A3-293A-414A-8264-450C7323E1AC}" presName="parentText" presStyleLbl="node1" presStyleIdx="2" presStyleCnt="3" custLinFactNeighborX="505" custLinFactNeighborY="-7921">
        <dgm:presLayoutVars>
          <dgm:chMax val="0"/>
          <dgm:bulletEnabled val="1"/>
        </dgm:presLayoutVars>
      </dgm:prSet>
      <dgm:spPr/>
    </dgm:pt>
    <dgm:pt modelId="{16EBB36A-215D-4661-B78D-C0DC615C1986}" type="pres">
      <dgm:prSet presAssocID="{9CE7D8A3-293A-414A-8264-450C7323E1AC}" presName="childText" presStyleLbl="revTx" presStyleIdx="0" presStyleCnt="1">
        <dgm:presLayoutVars>
          <dgm:bulletEnabled val="1"/>
        </dgm:presLayoutVars>
      </dgm:prSet>
      <dgm:spPr/>
    </dgm:pt>
  </dgm:ptLst>
  <dgm:cxnLst>
    <dgm:cxn modelId="{87AEAF1B-544C-4204-AD93-DE432616CC93}" type="presOf" srcId="{6C395A7E-9D8D-4305-87CD-BCD6758138A0}" destId="{56AACFBD-7B11-4BD4-ADE5-B16ADCB698A1}" srcOrd="0" destOrd="0" presId="urn:microsoft.com/office/officeart/2005/8/layout/vList2"/>
    <dgm:cxn modelId="{CDFB0B38-DB88-4E2D-8856-F818773758C8}" srcId="{52DCD4FA-09CA-4632-971D-86920579A000}" destId="{6C395A7E-9D8D-4305-87CD-BCD6758138A0}" srcOrd="1" destOrd="0" parTransId="{6A07CC2F-3ECF-4B87-8356-4BBA05066429}" sibTransId="{53FAADA1-EC21-4B91-BB47-1028DDB3BC4B}"/>
    <dgm:cxn modelId="{603EE544-004E-410E-8D94-BFB53AA0B583}" srcId="{9CE7D8A3-293A-414A-8264-450C7323E1AC}" destId="{86E1987A-DBAD-4C9F-BA35-E62B13ED080C}" srcOrd="0" destOrd="0" parTransId="{FF175A13-5D5B-4191-900F-46EFB7D1A9A2}" sibTransId="{7AB901B6-DEB2-4C12-BC46-9F344D86128E}"/>
    <dgm:cxn modelId="{5B0D0878-9726-42AD-96F8-9B6B44E674C8}" srcId="{52DCD4FA-09CA-4632-971D-86920579A000}" destId="{9CE7D8A3-293A-414A-8264-450C7323E1AC}" srcOrd="2" destOrd="0" parTransId="{4C22DDC5-F4F5-43F9-84FE-E6308703C9EA}" sibTransId="{BC489A88-044B-4C37-A394-66A1E2FA1791}"/>
    <dgm:cxn modelId="{87766B7C-2567-4FF1-89F5-A21D8AB3A2D9}" type="presOf" srcId="{52DCD4FA-09CA-4632-971D-86920579A000}" destId="{841DCBC7-F2F9-443C-926D-7038B2CDCF4D}" srcOrd="0" destOrd="0" presId="urn:microsoft.com/office/officeart/2005/8/layout/vList2"/>
    <dgm:cxn modelId="{5B64D582-5B60-486A-87AC-89C5D5186DF8}" srcId="{52DCD4FA-09CA-4632-971D-86920579A000}" destId="{925592BD-1CE5-403C-A2B9-89453985D29B}" srcOrd="0" destOrd="0" parTransId="{3D9249AB-FA67-4C96-8728-847B70341BE8}" sibTransId="{9C50F5F9-C471-470B-ADC5-EF77EC97CF3B}"/>
    <dgm:cxn modelId="{1A6ED48E-98C5-425D-B7A2-0C83863920EF}" type="presOf" srcId="{9CE7D8A3-293A-414A-8264-450C7323E1AC}" destId="{B42D8A60-CA42-4FE9-AE8E-BD4B15D0AE91}" srcOrd="0" destOrd="0" presId="urn:microsoft.com/office/officeart/2005/8/layout/vList2"/>
    <dgm:cxn modelId="{1248A8E5-F8CE-4DB0-8EA8-F5AEDAEF2C8B}" type="presOf" srcId="{86E1987A-DBAD-4C9F-BA35-E62B13ED080C}" destId="{16EBB36A-215D-4661-B78D-C0DC615C1986}" srcOrd="0" destOrd="0" presId="urn:microsoft.com/office/officeart/2005/8/layout/vList2"/>
    <dgm:cxn modelId="{CCAEF2E6-7F3D-45B8-A606-72A54DA07691}" type="presOf" srcId="{925592BD-1CE5-403C-A2B9-89453985D29B}" destId="{225E4F6D-EEF7-4F2C-8C5C-91911C3FF568}" srcOrd="0" destOrd="0" presId="urn:microsoft.com/office/officeart/2005/8/layout/vList2"/>
    <dgm:cxn modelId="{42931328-3632-4EE9-97A5-97C46F7547D6}" type="presParOf" srcId="{841DCBC7-F2F9-443C-926D-7038B2CDCF4D}" destId="{225E4F6D-EEF7-4F2C-8C5C-91911C3FF568}" srcOrd="0" destOrd="0" presId="urn:microsoft.com/office/officeart/2005/8/layout/vList2"/>
    <dgm:cxn modelId="{181A4309-7A4F-467E-AD67-A57512F02648}" type="presParOf" srcId="{841DCBC7-F2F9-443C-926D-7038B2CDCF4D}" destId="{024B3FBC-0869-42D6-8A30-7DBF1B64ABB1}" srcOrd="1" destOrd="0" presId="urn:microsoft.com/office/officeart/2005/8/layout/vList2"/>
    <dgm:cxn modelId="{8BA0FE5F-EF7B-43ED-BE79-2343181B3F2D}" type="presParOf" srcId="{841DCBC7-F2F9-443C-926D-7038B2CDCF4D}" destId="{56AACFBD-7B11-4BD4-ADE5-B16ADCB698A1}" srcOrd="2" destOrd="0" presId="urn:microsoft.com/office/officeart/2005/8/layout/vList2"/>
    <dgm:cxn modelId="{910E4D18-467E-4716-9C88-38A6A5A3F803}" type="presParOf" srcId="{841DCBC7-F2F9-443C-926D-7038B2CDCF4D}" destId="{1AC2BBAD-3241-4C4E-8D63-8D2817E6C062}" srcOrd="3" destOrd="0" presId="urn:microsoft.com/office/officeart/2005/8/layout/vList2"/>
    <dgm:cxn modelId="{93C7787D-650E-4B67-805E-22AB3971ACB0}" type="presParOf" srcId="{841DCBC7-F2F9-443C-926D-7038B2CDCF4D}" destId="{B42D8A60-CA42-4FE9-AE8E-BD4B15D0AE91}" srcOrd="4" destOrd="0" presId="urn:microsoft.com/office/officeart/2005/8/layout/vList2"/>
    <dgm:cxn modelId="{699781FE-937D-44B9-9DFE-0D539DCA5FAA}" type="presParOf" srcId="{841DCBC7-F2F9-443C-926D-7038B2CDCF4D}" destId="{16EBB36A-215D-4661-B78D-C0DC615C198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4E878-17D8-48BC-93E4-C609AB14AFDA}"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016DB138-3DE7-4B1E-84E6-D5E5C5FC068D}">
      <dgm:prSet/>
      <dgm:spPr/>
      <dgm:t>
        <a:bodyPr/>
        <a:lstStyle/>
        <a:p>
          <a:r>
            <a:rPr lang="en-US"/>
            <a:t>What data already exists?</a:t>
          </a:r>
        </a:p>
      </dgm:t>
    </dgm:pt>
    <dgm:pt modelId="{010BA042-2E7C-4D0C-8B18-5352F84FE741}" type="parTrans" cxnId="{9400B934-9186-40B9-8FEE-66686AA3148C}">
      <dgm:prSet/>
      <dgm:spPr/>
      <dgm:t>
        <a:bodyPr/>
        <a:lstStyle/>
        <a:p>
          <a:endParaRPr lang="en-US"/>
        </a:p>
      </dgm:t>
    </dgm:pt>
    <dgm:pt modelId="{98F99EDC-CAC7-41A4-A3C5-288AE41F1033}" type="sibTrans" cxnId="{9400B934-9186-40B9-8FEE-66686AA3148C}">
      <dgm:prSet/>
      <dgm:spPr/>
      <dgm:t>
        <a:bodyPr/>
        <a:lstStyle/>
        <a:p>
          <a:endParaRPr lang="en-US"/>
        </a:p>
      </dgm:t>
    </dgm:pt>
    <dgm:pt modelId="{C03ABF00-710C-48AB-8D1D-B589BD7572A5}">
      <dgm:prSet/>
      <dgm:spPr/>
      <dgm:t>
        <a:bodyPr/>
        <a:lstStyle/>
        <a:p>
          <a:r>
            <a:rPr lang="en-US"/>
            <a:t>What data is needed?</a:t>
          </a:r>
        </a:p>
      </dgm:t>
    </dgm:pt>
    <dgm:pt modelId="{70492310-896D-4DD2-B132-DCB2B518C29F}" type="parTrans" cxnId="{8754F230-72B9-43FE-91E1-838296C9C278}">
      <dgm:prSet/>
      <dgm:spPr/>
      <dgm:t>
        <a:bodyPr/>
        <a:lstStyle/>
        <a:p>
          <a:endParaRPr lang="en-US"/>
        </a:p>
      </dgm:t>
    </dgm:pt>
    <dgm:pt modelId="{F8B44F08-5E18-4AC6-8285-7E741627889E}" type="sibTrans" cxnId="{8754F230-72B9-43FE-91E1-838296C9C278}">
      <dgm:prSet/>
      <dgm:spPr/>
      <dgm:t>
        <a:bodyPr/>
        <a:lstStyle/>
        <a:p>
          <a:endParaRPr lang="en-US"/>
        </a:p>
      </dgm:t>
    </dgm:pt>
    <dgm:pt modelId="{24400E73-402E-44DB-A4C4-87D3DF2DF51E}">
      <dgm:prSet/>
      <dgm:spPr/>
      <dgm:t>
        <a:bodyPr/>
        <a:lstStyle/>
        <a:p>
          <a:r>
            <a:rPr lang="en-US"/>
            <a:t>Develop a data plan:</a:t>
          </a:r>
        </a:p>
      </dgm:t>
    </dgm:pt>
    <dgm:pt modelId="{12BFF6FC-8CAF-4B7A-AEBC-A981CF1745BA}" type="parTrans" cxnId="{C11CC80E-6710-40E1-8AF3-21090E6FB5CD}">
      <dgm:prSet/>
      <dgm:spPr/>
      <dgm:t>
        <a:bodyPr/>
        <a:lstStyle/>
        <a:p>
          <a:endParaRPr lang="en-US"/>
        </a:p>
      </dgm:t>
    </dgm:pt>
    <dgm:pt modelId="{C777D2D4-7217-4CC8-A121-CF4F46E6E886}" type="sibTrans" cxnId="{C11CC80E-6710-40E1-8AF3-21090E6FB5CD}">
      <dgm:prSet/>
      <dgm:spPr/>
      <dgm:t>
        <a:bodyPr/>
        <a:lstStyle/>
        <a:p>
          <a:endParaRPr lang="en-US"/>
        </a:p>
      </dgm:t>
    </dgm:pt>
    <dgm:pt modelId="{13A6113B-7714-4214-B0A6-B525B4CACDA2}">
      <dgm:prSet/>
      <dgm:spPr/>
      <dgm:t>
        <a:bodyPr/>
        <a:lstStyle/>
        <a:p>
          <a:r>
            <a:rPr lang="en-US"/>
            <a:t>What data will we collect?</a:t>
          </a:r>
        </a:p>
      </dgm:t>
    </dgm:pt>
    <dgm:pt modelId="{6C3C1D56-141C-4560-B75F-CD90EBE8D774}" type="parTrans" cxnId="{C6313C76-7207-4063-9D57-58364F332149}">
      <dgm:prSet/>
      <dgm:spPr/>
      <dgm:t>
        <a:bodyPr/>
        <a:lstStyle/>
        <a:p>
          <a:endParaRPr lang="en-US"/>
        </a:p>
      </dgm:t>
    </dgm:pt>
    <dgm:pt modelId="{62238A56-67A6-4136-95C2-1901FA073E0D}" type="sibTrans" cxnId="{C6313C76-7207-4063-9D57-58364F332149}">
      <dgm:prSet/>
      <dgm:spPr/>
      <dgm:t>
        <a:bodyPr/>
        <a:lstStyle/>
        <a:p>
          <a:endParaRPr lang="en-US"/>
        </a:p>
      </dgm:t>
    </dgm:pt>
    <dgm:pt modelId="{F622F3AA-C9B5-45B8-9125-E304981A4BFE}">
      <dgm:prSet/>
      <dgm:spPr/>
      <dgm:t>
        <a:bodyPr/>
        <a:lstStyle/>
        <a:p>
          <a:r>
            <a:rPr lang="en-US"/>
            <a:t>Where will the data come from?</a:t>
          </a:r>
        </a:p>
      </dgm:t>
    </dgm:pt>
    <dgm:pt modelId="{5FFD6CB5-5C85-4872-8972-E454A082D52C}" type="parTrans" cxnId="{9E0FDE1A-1446-4438-A478-52E33655D7A1}">
      <dgm:prSet/>
      <dgm:spPr/>
      <dgm:t>
        <a:bodyPr/>
        <a:lstStyle/>
        <a:p>
          <a:endParaRPr lang="en-US"/>
        </a:p>
      </dgm:t>
    </dgm:pt>
    <dgm:pt modelId="{EC697491-565F-4EDD-88C4-367F7724EC59}" type="sibTrans" cxnId="{9E0FDE1A-1446-4438-A478-52E33655D7A1}">
      <dgm:prSet/>
      <dgm:spPr/>
      <dgm:t>
        <a:bodyPr/>
        <a:lstStyle/>
        <a:p>
          <a:endParaRPr lang="en-US"/>
        </a:p>
      </dgm:t>
    </dgm:pt>
    <dgm:pt modelId="{F1D2F7D3-6249-4A32-8A16-A60F1CB31DC4}">
      <dgm:prSet/>
      <dgm:spPr/>
      <dgm:t>
        <a:bodyPr/>
        <a:lstStyle/>
        <a:p>
          <a:r>
            <a:rPr lang="en-US"/>
            <a:t>Who will collect it?</a:t>
          </a:r>
        </a:p>
      </dgm:t>
    </dgm:pt>
    <dgm:pt modelId="{82763C65-C09C-4928-A32C-507A5C3E02A9}" type="parTrans" cxnId="{EA8E5EBE-7D83-4717-ACE9-B3612A147F18}">
      <dgm:prSet/>
      <dgm:spPr/>
      <dgm:t>
        <a:bodyPr/>
        <a:lstStyle/>
        <a:p>
          <a:endParaRPr lang="en-US"/>
        </a:p>
      </dgm:t>
    </dgm:pt>
    <dgm:pt modelId="{74D6DB86-8734-485B-B569-F1CA1A5C3A54}" type="sibTrans" cxnId="{EA8E5EBE-7D83-4717-ACE9-B3612A147F18}">
      <dgm:prSet/>
      <dgm:spPr/>
      <dgm:t>
        <a:bodyPr/>
        <a:lstStyle/>
        <a:p>
          <a:endParaRPr lang="en-US"/>
        </a:p>
      </dgm:t>
    </dgm:pt>
    <dgm:pt modelId="{A3D5F22E-F594-4F95-BB48-EA36CB575E79}">
      <dgm:prSet/>
      <dgm:spPr/>
      <dgm:t>
        <a:bodyPr/>
        <a:lstStyle/>
        <a:p>
          <a:r>
            <a:rPr lang="en-US"/>
            <a:t>Where will we store the data and how do we keep it safe?</a:t>
          </a:r>
        </a:p>
      </dgm:t>
    </dgm:pt>
    <dgm:pt modelId="{29739057-960E-44D4-8827-5DF86FE167A3}" type="parTrans" cxnId="{B1BCBF4E-CB64-4DA4-BC52-8E460F6AEBDA}">
      <dgm:prSet/>
      <dgm:spPr/>
      <dgm:t>
        <a:bodyPr/>
        <a:lstStyle/>
        <a:p>
          <a:endParaRPr lang="en-US"/>
        </a:p>
      </dgm:t>
    </dgm:pt>
    <dgm:pt modelId="{78BE4F25-4092-48E7-886C-DE49EED8F8FE}" type="sibTrans" cxnId="{B1BCBF4E-CB64-4DA4-BC52-8E460F6AEBDA}">
      <dgm:prSet/>
      <dgm:spPr/>
      <dgm:t>
        <a:bodyPr/>
        <a:lstStyle/>
        <a:p>
          <a:endParaRPr lang="en-US"/>
        </a:p>
      </dgm:t>
    </dgm:pt>
    <dgm:pt modelId="{7C24BA3A-3981-4572-B73E-26739DC7CD59}" type="pres">
      <dgm:prSet presAssocID="{4B34E878-17D8-48BC-93E4-C609AB14AFDA}" presName="linear" presStyleCnt="0">
        <dgm:presLayoutVars>
          <dgm:dir/>
          <dgm:animLvl val="lvl"/>
          <dgm:resizeHandles val="exact"/>
        </dgm:presLayoutVars>
      </dgm:prSet>
      <dgm:spPr/>
    </dgm:pt>
    <dgm:pt modelId="{55DB3267-7B9B-4D74-B2A0-17D4E88E4775}" type="pres">
      <dgm:prSet presAssocID="{016DB138-3DE7-4B1E-84E6-D5E5C5FC068D}" presName="parentLin" presStyleCnt="0"/>
      <dgm:spPr/>
    </dgm:pt>
    <dgm:pt modelId="{3A8EFBAF-9A5D-4242-882C-5E79D34B46BB}" type="pres">
      <dgm:prSet presAssocID="{016DB138-3DE7-4B1E-84E6-D5E5C5FC068D}" presName="parentLeftMargin" presStyleLbl="node1" presStyleIdx="0" presStyleCnt="3"/>
      <dgm:spPr/>
    </dgm:pt>
    <dgm:pt modelId="{38A3CD6D-D33A-4705-A2C0-465B4F71AA03}" type="pres">
      <dgm:prSet presAssocID="{016DB138-3DE7-4B1E-84E6-D5E5C5FC068D}" presName="parentText" presStyleLbl="node1" presStyleIdx="0" presStyleCnt="3">
        <dgm:presLayoutVars>
          <dgm:chMax val="0"/>
          <dgm:bulletEnabled val="1"/>
        </dgm:presLayoutVars>
      </dgm:prSet>
      <dgm:spPr/>
    </dgm:pt>
    <dgm:pt modelId="{27701F30-E506-4B54-9A02-F197E149B82E}" type="pres">
      <dgm:prSet presAssocID="{016DB138-3DE7-4B1E-84E6-D5E5C5FC068D}" presName="negativeSpace" presStyleCnt="0"/>
      <dgm:spPr/>
    </dgm:pt>
    <dgm:pt modelId="{5AC015CC-5689-445D-B111-9290C89F23D3}" type="pres">
      <dgm:prSet presAssocID="{016DB138-3DE7-4B1E-84E6-D5E5C5FC068D}" presName="childText" presStyleLbl="conFgAcc1" presStyleIdx="0" presStyleCnt="3">
        <dgm:presLayoutVars>
          <dgm:bulletEnabled val="1"/>
        </dgm:presLayoutVars>
      </dgm:prSet>
      <dgm:spPr/>
    </dgm:pt>
    <dgm:pt modelId="{E3166C3A-4DFF-4275-9A3F-228459E0101A}" type="pres">
      <dgm:prSet presAssocID="{98F99EDC-CAC7-41A4-A3C5-288AE41F1033}" presName="spaceBetweenRectangles" presStyleCnt="0"/>
      <dgm:spPr/>
    </dgm:pt>
    <dgm:pt modelId="{ADE48362-9E6D-4B85-B58A-44C5D0B514F4}" type="pres">
      <dgm:prSet presAssocID="{C03ABF00-710C-48AB-8D1D-B589BD7572A5}" presName="parentLin" presStyleCnt="0"/>
      <dgm:spPr/>
    </dgm:pt>
    <dgm:pt modelId="{7FB2AB95-7519-4FC6-8AD5-0FC03BCAA211}" type="pres">
      <dgm:prSet presAssocID="{C03ABF00-710C-48AB-8D1D-B589BD7572A5}" presName="parentLeftMargin" presStyleLbl="node1" presStyleIdx="0" presStyleCnt="3"/>
      <dgm:spPr/>
    </dgm:pt>
    <dgm:pt modelId="{09E602E8-D7C7-4D82-B70C-CF492EF7402E}" type="pres">
      <dgm:prSet presAssocID="{C03ABF00-710C-48AB-8D1D-B589BD7572A5}" presName="parentText" presStyleLbl="node1" presStyleIdx="1" presStyleCnt="3">
        <dgm:presLayoutVars>
          <dgm:chMax val="0"/>
          <dgm:bulletEnabled val="1"/>
        </dgm:presLayoutVars>
      </dgm:prSet>
      <dgm:spPr/>
    </dgm:pt>
    <dgm:pt modelId="{477896CD-DF0E-440B-9F70-0CBAF1031181}" type="pres">
      <dgm:prSet presAssocID="{C03ABF00-710C-48AB-8D1D-B589BD7572A5}" presName="negativeSpace" presStyleCnt="0"/>
      <dgm:spPr/>
    </dgm:pt>
    <dgm:pt modelId="{965113C5-26A0-4EA6-80BC-6A10649F46ED}" type="pres">
      <dgm:prSet presAssocID="{C03ABF00-710C-48AB-8D1D-B589BD7572A5}" presName="childText" presStyleLbl="conFgAcc1" presStyleIdx="1" presStyleCnt="3">
        <dgm:presLayoutVars>
          <dgm:bulletEnabled val="1"/>
        </dgm:presLayoutVars>
      </dgm:prSet>
      <dgm:spPr/>
    </dgm:pt>
    <dgm:pt modelId="{B185AED4-7F5B-4441-8F18-30FBD2467B9A}" type="pres">
      <dgm:prSet presAssocID="{F8B44F08-5E18-4AC6-8285-7E741627889E}" presName="spaceBetweenRectangles" presStyleCnt="0"/>
      <dgm:spPr/>
    </dgm:pt>
    <dgm:pt modelId="{64D433F6-1A3F-4237-984E-C5BCAD0AAC86}" type="pres">
      <dgm:prSet presAssocID="{24400E73-402E-44DB-A4C4-87D3DF2DF51E}" presName="parentLin" presStyleCnt="0"/>
      <dgm:spPr/>
    </dgm:pt>
    <dgm:pt modelId="{E72CC4A8-C15E-4DEC-BE80-B4B5E26FE730}" type="pres">
      <dgm:prSet presAssocID="{24400E73-402E-44DB-A4C4-87D3DF2DF51E}" presName="parentLeftMargin" presStyleLbl="node1" presStyleIdx="1" presStyleCnt="3"/>
      <dgm:spPr/>
    </dgm:pt>
    <dgm:pt modelId="{DE47A61C-02F7-4190-89AF-E20979D0DAC3}" type="pres">
      <dgm:prSet presAssocID="{24400E73-402E-44DB-A4C4-87D3DF2DF51E}" presName="parentText" presStyleLbl="node1" presStyleIdx="2" presStyleCnt="3">
        <dgm:presLayoutVars>
          <dgm:chMax val="0"/>
          <dgm:bulletEnabled val="1"/>
        </dgm:presLayoutVars>
      </dgm:prSet>
      <dgm:spPr/>
    </dgm:pt>
    <dgm:pt modelId="{31070FE3-DFE5-4FC9-8563-3C88DCC13826}" type="pres">
      <dgm:prSet presAssocID="{24400E73-402E-44DB-A4C4-87D3DF2DF51E}" presName="negativeSpace" presStyleCnt="0"/>
      <dgm:spPr/>
    </dgm:pt>
    <dgm:pt modelId="{90935784-F3EB-4B41-91BA-C604BAA5AD07}" type="pres">
      <dgm:prSet presAssocID="{24400E73-402E-44DB-A4C4-87D3DF2DF51E}" presName="childText" presStyleLbl="conFgAcc1" presStyleIdx="2" presStyleCnt="3">
        <dgm:presLayoutVars>
          <dgm:bulletEnabled val="1"/>
        </dgm:presLayoutVars>
      </dgm:prSet>
      <dgm:spPr/>
    </dgm:pt>
  </dgm:ptLst>
  <dgm:cxnLst>
    <dgm:cxn modelId="{306FE703-A73B-4E05-8DFE-03CDFBCA7C34}" type="presOf" srcId="{016DB138-3DE7-4B1E-84E6-D5E5C5FC068D}" destId="{3A8EFBAF-9A5D-4242-882C-5E79D34B46BB}" srcOrd="0" destOrd="0" presId="urn:microsoft.com/office/officeart/2005/8/layout/list1"/>
    <dgm:cxn modelId="{C11CC80E-6710-40E1-8AF3-21090E6FB5CD}" srcId="{4B34E878-17D8-48BC-93E4-C609AB14AFDA}" destId="{24400E73-402E-44DB-A4C4-87D3DF2DF51E}" srcOrd="2" destOrd="0" parTransId="{12BFF6FC-8CAF-4B7A-AEBC-A981CF1745BA}" sibTransId="{C777D2D4-7217-4CC8-A121-CF4F46E6E886}"/>
    <dgm:cxn modelId="{EEC49A16-946B-4DE6-849F-D2743AA1F342}" type="presOf" srcId="{24400E73-402E-44DB-A4C4-87D3DF2DF51E}" destId="{E72CC4A8-C15E-4DEC-BE80-B4B5E26FE730}" srcOrd="0" destOrd="0" presId="urn:microsoft.com/office/officeart/2005/8/layout/list1"/>
    <dgm:cxn modelId="{9E0FDE1A-1446-4438-A478-52E33655D7A1}" srcId="{24400E73-402E-44DB-A4C4-87D3DF2DF51E}" destId="{F622F3AA-C9B5-45B8-9125-E304981A4BFE}" srcOrd="1" destOrd="0" parTransId="{5FFD6CB5-5C85-4872-8972-E454A082D52C}" sibTransId="{EC697491-565F-4EDD-88C4-367F7724EC59}"/>
    <dgm:cxn modelId="{0EFEAD29-4502-4508-A2F2-D0892B6640C7}" type="presOf" srcId="{A3D5F22E-F594-4F95-BB48-EA36CB575E79}" destId="{90935784-F3EB-4B41-91BA-C604BAA5AD07}" srcOrd="0" destOrd="3" presId="urn:microsoft.com/office/officeart/2005/8/layout/list1"/>
    <dgm:cxn modelId="{8754F230-72B9-43FE-91E1-838296C9C278}" srcId="{4B34E878-17D8-48BC-93E4-C609AB14AFDA}" destId="{C03ABF00-710C-48AB-8D1D-B589BD7572A5}" srcOrd="1" destOrd="0" parTransId="{70492310-896D-4DD2-B132-DCB2B518C29F}" sibTransId="{F8B44F08-5E18-4AC6-8285-7E741627889E}"/>
    <dgm:cxn modelId="{9400B934-9186-40B9-8FEE-66686AA3148C}" srcId="{4B34E878-17D8-48BC-93E4-C609AB14AFDA}" destId="{016DB138-3DE7-4B1E-84E6-D5E5C5FC068D}" srcOrd="0" destOrd="0" parTransId="{010BA042-2E7C-4D0C-8B18-5352F84FE741}" sibTransId="{98F99EDC-CAC7-41A4-A3C5-288AE41F1033}"/>
    <dgm:cxn modelId="{B1BCBF4E-CB64-4DA4-BC52-8E460F6AEBDA}" srcId="{24400E73-402E-44DB-A4C4-87D3DF2DF51E}" destId="{A3D5F22E-F594-4F95-BB48-EA36CB575E79}" srcOrd="3" destOrd="0" parTransId="{29739057-960E-44D4-8827-5DF86FE167A3}" sibTransId="{78BE4F25-4092-48E7-886C-DE49EED8F8FE}"/>
    <dgm:cxn modelId="{C6313C76-7207-4063-9D57-58364F332149}" srcId="{24400E73-402E-44DB-A4C4-87D3DF2DF51E}" destId="{13A6113B-7714-4214-B0A6-B525B4CACDA2}" srcOrd="0" destOrd="0" parTransId="{6C3C1D56-141C-4560-B75F-CD90EBE8D774}" sibTransId="{62238A56-67A6-4136-95C2-1901FA073E0D}"/>
    <dgm:cxn modelId="{D569C45A-32A7-4750-9914-B676D452602F}" type="presOf" srcId="{24400E73-402E-44DB-A4C4-87D3DF2DF51E}" destId="{DE47A61C-02F7-4190-89AF-E20979D0DAC3}" srcOrd="1" destOrd="0" presId="urn:microsoft.com/office/officeart/2005/8/layout/list1"/>
    <dgm:cxn modelId="{5E148B83-2368-4A19-AE38-C3FC54BD588D}" type="presOf" srcId="{4B34E878-17D8-48BC-93E4-C609AB14AFDA}" destId="{7C24BA3A-3981-4572-B73E-26739DC7CD59}" srcOrd="0" destOrd="0" presId="urn:microsoft.com/office/officeart/2005/8/layout/list1"/>
    <dgm:cxn modelId="{F2FBB29A-9098-4B14-B152-293E4ADEE8E7}" type="presOf" srcId="{C03ABF00-710C-48AB-8D1D-B589BD7572A5}" destId="{7FB2AB95-7519-4FC6-8AD5-0FC03BCAA211}" srcOrd="0" destOrd="0" presId="urn:microsoft.com/office/officeart/2005/8/layout/list1"/>
    <dgm:cxn modelId="{1FE5B7B5-87DD-4024-9898-C16F2EA6A5ED}" type="presOf" srcId="{F1D2F7D3-6249-4A32-8A16-A60F1CB31DC4}" destId="{90935784-F3EB-4B41-91BA-C604BAA5AD07}" srcOrd="0" destOrd="2" presId="urn:microsoft.com/office/officeart/2005/8/layout/list1"/>
    <dgm:cxn modelId="{C95935B7-B154-4131-9215-449AF1840063}" type="presOf" srcId="{F622F3AA-C9B5-45B8-9125-E304981A4BFE}" destId="{90935784-F3EB-4B41-91BA-C604BAA5AD07}" srcOrd="0" destOrd="1" presId="urn:microsoft.com/office/officeart/2005/8/layout/list1"/>
    <dgm:cxn modelId="{EA8E5EBE-7D83-4717-ACE9-B3612A147F18}" srcId="{24400E73-402E-44DB-A4C4-87D3DF2DF51E}" destId="{F1D2F7D3-6249-4A32-8A16-A60F1CB31DC4}" srcOrd="2" destOrd="0" parTransId="{82763C65-C09C-4928-A32C-507A5C3E02A9}" sibTransId="{74D6DB86-8734-485B-B569-F1CA1A5C3A54}"/>
    <dgm:cxn modelId="{CDDC6DCD-FEEB-4A3F-876A-27879C54C52C}" type="presOf" srcId="{13A6113B-7714-4214-B0A6-B525B4CACDA2}" destId="{90935784-F3EB-4B41-91BA-C604BAA5AD07}" srcOrd="0" destOrd="0" presId="urn:microsoft.com/office/officeart/2005/8/layout/list1"/>
    <dgm:cxn modelId="{5194B7D5-5573-41EA-80F0-FB024959554D}" type="presOf" srcId="{C03ABF00-710C-48AB-8D1D-B589BD7572A5}" destId="{09E602E8-D7C7-4D82-B70C-CF492EF7402E}" srcOrd="1" destOrd="0" presId="urn:microsoft.com/office/officeart/2005/8/layout/list1"/>
    <dgm:cxn modelId="{9BAF61D8-0442-4045-BD0D-D52C0F53D557}" type="presOf" srcId="{016DB138-3DE7-4B1E-84E6-D5E5C5FC068D}" destId="{38A3CD6D-D33A-4705-A2C0-465B4F71AA03}" srcOrd="1" destOrd="0" presId="urn:microsoft.com/office/officeart/2005/8/layout/list1"/>
    <dgm:cxn modelId="{14D20D55-B318-4793-B165-AC8F37464E3C}" type="presParOf" srcId="{7C24BA3A-3981-4572-B73E-26739DC7CD59}" destId="{55DB3267-7B9B-4D74-B2A0-17D4E88E4775}" srcOrd="0" destOrd="0" presId="urn:microsoft.com/office/officeart/2005/8/layout/list1"/>
    <dgm:cxn modelId="{132752D8-3775-4AD5-9603-9CC9E75F1845}" type="presParOf" srcId="{55DB3267-7B9B-4D74-B2A0-17D4E88E4775}" destId="{3A8EFBAF-9A5D-4242-882C-5E79D34B46BB}" srcOrd="0" destOrd="0" presId="urn:microsoft.com/office/officeart/2005/8/layout/list1"/>
    <dgm:cxn modelId="{4F35A70D-DB8C-426E-91C0-727332C184C3}" type="presParOf" srcId="{55DB3267-7B9B-4D74-B2A0-17D4E88E4775}" destId="{38A3CD6D-D33A-4705-A2C0-465B4F71AA03}" srcOrd="1" destOrd="0" presId="urn:microsoft.com/office/officeart/2005/8/layout/list1"/>
    <dgm:cxn modelId="{FBFEDA2F-3E5B-48F3-B413-ED8BFFAA000A}" type="presParOf" srcId="{7C24BA3A-3981-4572-B73E-26739DC7CD59}" destId="{27701F30-E506-4B54-9A02-F197E149B82E}" srcOrd="1" destOrd="0" presId="urn:microsoft.com/office/officeart/2005/8/layout/list1"/>
    <dgm:cxn modelId="{07FC7A0F-DAD7-4A3E-83A2-EE4F5E43DDB1}" type="presParOf" srcId="{7C24BA3A-3981-4572-B73E-26739DC7CD59}" destId="{5AC015CC-5689-445D-B111-9290C89F23D3}" srcOrd="2" destOrd="0" presId="urn:microsoft.com/office/officeart/2005/8/layout/list1"/>
    <dgm:cxn modelId="{4241BB95-D953-4D07-9A61-B2BB6A16CF7E}" type="presParOf" srcId="{7C24BA3A-3981-4572-B73E-26739DC7CD59}" destId="{E3166C3A-4DFF-4275-9A3F-228459E0101A}" srcOrd="3" destOrd="0" presId="urn:microsoft.com/office/officeart/2005/8/layout/list1"/>
    <dgm:cxn modelId="{91DA3DC9-A01D-499D-8AD9-E3EFB705D335}" type="presParOf" srcId="{7C24BA3A-3981-4572-B73E-26739DC7CD59}" destId="{ADE48362-9E6D-4B85-B58A-44C5D0B514F4}" srcOrd="4" destOrd="0" presId="urn:microsoft.com/office/officeart/2005/8/layout/list1"/>
    <dgm:cxn modelId="{3A0BAE33-4F46-40E7-9147-252B02BDA91C}" type="presParOf" srcId="{ADE48362-9E6D-4B85-B58A-44C5D0B514F4}" destId="{7FB2AB95-7519-4FC6-8AD5-0FC03BCAA211}" srcOrd="0" destOrd="0" presId="urn:microsoft.com/office/officeart/2005/8/layout/list1"/>
    <dgm:cxn modelId="{BE807F8A-44C8-460A-AF07-EA0E27CD6D5E}" type="presParOf" srcId="{ADE48362-9E6D-4B85-B58A-44C5D0B514F4}" destId="{09E602E8-D7C7-4D82-B70C-CF492EF7402E}" srcOrd="1" destOrd="0" presId="urn:microsoft.com/office/officeart/2005/8/layout/list1"/>
    <dgm:cxn modelId="{0811223F-3C29-4F69-8128-C4CA4EB6835F}" type="presParOf" srcId="{7C24BA3A-3981-4572-B73E-26739DC7CD59}" destId="{477896CD-DF0E-440B-9F70-0CBAF1031181}" srcOrd="5" destOrd="0" presId="urn:microsoft.com/office/officeart/2005/8/layout/list1"/>
    <dgm:cxn modelId="{A4A46D1F-3470-415E-B7F7-EA20ED014C9E}" type="presParOf" srcId="{7C24BA3A-3981-4572-B73E-26739DC7CD59}" destId="{965113C5-26A0-4EA6-80BC-6A10649F46ED}" srcOrd="6" destOrd="0" presId="urn:microsoft.com/office/officeart/2005/8/layout/list1"/>
    <dgm:cxn modelId="{26BB8404-358C-419B-8789-E9C1070C580E}" type="presParOf" srcId="{7C24BA3A-3981-4572-B73E-26739DC7CD59}" destId="{B185AED4-7F5B-4441-8F18-30FBD2467B9A}" srcOrd="7" destOrd="0" presId="urn:microsoft.com/office/officeart/2005/8/layout/list1"/>
    <dgm:cxn modelId="{4C3A45F1-B123-4345-BE4F-9F3F0887A213}" type="presParOf" srcId="{7C24BA3A-3981-4572-B73E-26739DC7CD59}" destId="{64D433F6-1A3F-4237-984E-C5BCAD0AAC86}" srcOrd="8" destOrd="0" presId="urn:microsoft.com/office/officeart/2005/8/layout/list1"/>
    <dgm:cxn modelId="{70870ED0-D983-4552-AD17-2F6BBF4BC115}" type="presParOf" srcId="{64D433F6-1A3F-4237-984E-C5BCAD0AAC86}" destId="{E72CC4A8-C15E-4DEC-BE80-B4B5E26FE730}" srcOrd="0" destOrd="0" presId="urn:microsoft.com/office/officeart/2005/8/layout/list1"/>
    <dgm:cxn modelId="{F2D21B8C-1C44-489E-956F-AC9D604098D4}" type="presParOf" srcId="{64D433F6-1A3F-4237-984E-C5BCAD0AAC86}" destId="{DE47A61C-02F7-4190-89AF-E20979D0DAC3}" srcOrd="1" destOrd="0" presId="urn:microsoft.com/office/officeart/2005/8/layout/list1"/>
    <dgm:cxn modelId="{618A9879-6B0A-4632-BB82-571B694AFDA8}" type="presParOf" srcId="{7C24BA3A-3981-4572-B73E-26739DC7CD59}" destId="{31070FE3-DFE5-4FC9-8563-3C88DCC13826}" srcOrd="9" destOrd="0" presId="urn:microsoft.com/office/officeart/2005/8/layout/list1"/>
    <dgm:cxn modelId="{C80096F1-AABB-4E6A-A084-F884B8AE9B2D}" type="presParOf" srcId="{7C24BA3A-3981-4572-B73E-26739DC7CD59}" destId="{90935784-F3EB-4B41-91BA-C604BAA5AD0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34E878-17D8-48BC-93E4-C609AB14AFDA}"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016DB138-3DE7-4B1E-84E6-D5E5C5FC068D}">
      <dgm:prSet phldr="0"/>
      <dgm:spPr/>
      <dgm:t>
        <a:bodyPr/>
        <a:lstStyle/>
        <a:p>
          <a:pPr rtl="0"/>
          <a:r>
            <a:rPr lang="en-US" b="1">
              <a:latin typeface="Calibri Light" panose="020F0302020204030204"/>
            </a:rPr>
            <a:t>Consider a Sequential Intercept Model Mapping</a:t>
          </a:r>
          <a:endParaRPr lang="en-US" b="1"/>
        </a:p>
      </dgm:t>
    </dgm:pt>
    <dgm:pt modelId="{010BA042-2E7C-4D0C-8B18-5352F84FE741}" type="parTrans" cxnId="{9400B934-9186-40B9-8FEE-66686AA3148C}">
      <dgm:prSet/>
      <dgm:spPr/>
      <dgm:t>
        <a:bodyPr/>
        <a:lstStyle/>
        <a:p>
          <a:endParaRPr lang="en-US"/>
        </a:p>
      </dgm:t>
    </dgm:pt>
    <dgm:pt modelId="{98F99EDC-CAC7-41A4-A3C5-288AE41F1033}" type="sibTrans" cxnId="{9400B934-9186-40B9-8FEE-66686AA3148C}">
      <dgm:prSet/>
      <dgm:spPr/>
      <dgm:t>
        <a:bodyPr/>
        <a:lstStyle/>
        <a:p>
          <a:endParaRPr lang="en-US"/>
        </a:p>
      </dgm:t>
    </dgm:pt>
    <dgm:pt modelId="{CD6441E9-556C-4B85-8550-640FC77D165C}">
      <dgm:prSet phldr="0"/>
      <dgm:spPr/>
      <dgm:t>
        <a:bodyPr/>
        <a:lstStyle/>
        <a:p>
          <a:pPr rtl="0"/>
          <a:r>
            <a:rPr lang="en-US">
              <a:latin typeface="Calibri Light" panose="020F0302020204030204"/>
            </a:rPr>
            <a:t>Convenes stakeholders</a:t>
          </a:r>
        </a:p>
      </dgm:t>
    </dgm:pt>
    <dgm:pt modelId="{6497DAAA-D697-42F6-A8E2-1805FFC64527}" type="parTrans" cxnId="{F1B16E7D-D1DE-48AD-BD5C-CC67A65CCD3C}">
      <dgm:prSet/>
      <dgm:spPr/>
    </dgm:pt>
    <dgm:pt modelId="{8ECDB3CD-14CF-4B47-B00D-5D276EC685A4}" type="sibTrans" cxnId="{F1B16E7D-D1DE-48AD-BD5C-CC67A65CCD3C}">
      <dgm:prSet/>
      <dgm:spPr/>
    </dgm:pt>
    <dgm:pt modelId="{3CDD82C0-6217-40AC-B670-6851550A4F2C}">
      <dgm:prSet phldr="0"/>
      <dgm:spPr/>
      <dgm:t>
        <a:bodyPr/>
        <a:lstStyle/>
        <a:p>
          <a:pPr algn="l" rtl="0">
            <a:lnSpc>
              <a:spcPct val="90000"/>
            </a:lnSpc>
          </a:pPr>
          <a:r>
            <a:rPr lang="en-US"/>
            <a:t>Identifies available resources, service gaps, and opportunities for diversion</a:t>
          </a:r>
        </a:p>
      </dgm:t>
    </dgm:pt>
    <dgm:pt modelId="{0A9B4BF8-D8A5-4D43-8CE7-186977777A56}" type="parTrans" cxnId="{C660EE63-2C31-4986-B70B-01E675B7FA42}">
      <dgm:prSet/>
      <dgm:spPr/>
    </dgm:pt>
    <dgm:pt modelId="{EB293B34-A02E-4086-95E6-EEA6EDFBCD58}" type="sibTrans" cxnId="{C660EE63-2C31-4986-B70B-01E675B7FA42}">
      <dgm:prSet/>
      <dgm:spPr/>
    </dgm:pt>
    <dgm:pt modelId="{804991C3-10AF-4233-A3E4-41D2B6EF8F22}">
      <dgm:prSet phldr="0"/>
      <dgm:spPr/>
      <dgm:t>
        <a:bodyPr/>
        <a:lstStyle/>
        <a:p>
          <a:pPr algn="l">
            <a:lnSpc>
              <a:spcPct val="90000"/>
            </a:lnSpc>
          </a:pPr>
          <a:r>
            <a:rPr lang="en-US"/>
            <a:t>Prevents duplication of efforts</a:t>
          </a:r>
        </a:p>
      </dgm:t>
    </dgm:pt>
    <dgm:pt modelId="{4A8B39E6-4539-4763-A5C0-BFE1B9434F28}" type="parTrans" cxnId="{2BA5BC74-374D-424F-A12E-9406095BCB31}">
      <dgm:prSet/>
      <dgm:spPr/>
    </dgm:pt>
    <dgm:pt modelId="{8551AC16-6C68-44A4-AADF-91CAF0C9C93E}" type="sibTrans" cxnId="{2BA5BC74-374D-424F-A12E-9406095BCB31}">
      <dgm:prSet/>
      <dgm:spPr/>
    </dgm:pt>
    <dgm:pt modelId="{7C24BA3A-3981-4572-B73E-26739DC7CD59}" type="pres">
      <dgm:prSet presAssocID="{4B34E878-17D8-48BC-93E4-C609AB14AFDA}" presName="linear" presStyleCnt="0">
        <dgm:presLayoutVars>
          <dgm:dir/>
          <dgm:animLvl val="lvl"/>
          <dgm:resizeHandles val="exact"/>
        </dgm:presLayoutVars>
      </dgm:prSet>
      <dgm:spPr/>
    </dgm:pt>
    <dgm:pt modelId="{55DB3267-7B9B-4D74-B2A0-17D4E88E4775}" type="pres">
      <dgm:prSet presAssocID="{016DB138-3DE7-4B1E-84E6-D5E5C5FC068D}" presName="parentLin" presStyleCnt="0"/>
      <dgm:spPr/>
    </dgm:pt>
    <dgm:pt modelId="{3A8EFBAF-9A5D-4242-882C-5E79D34B46BB}" type="pres">
      <dgm:prSet presAssocID="{016DB138-3DE7-4B1E-84E6-D5E5C5FC068D}" presName="parentLeftMargin" presStyleLbl="node1" presStyleIdx="0" presStyleCnt="1"/>
      <dgm:spPr/>
    </dgm:pt>
    <dgm:pt modelId="{38A3CD6D-D33A-4705-A2C0-465B4F71AA03}" type="pres">
      <dgm:prSet presAssocID="{016DB138-3DE7-4B1E-84E6-D5E5C5FC068D}" presName="parentText" presStyleLbl="node1" presStyleIdx="0" presStyleCnt="1">
        <dgm:presLayoutVars>
          <dgm:chMax val="0"/>
          <dgm:bulletEnabled val="1"/>
        </dgm:presLayoutVars>
      </dgm:prSet>
      <dgm:spPr/>
    </dgm:pt>
    <dgm:pt modelId="{27701F30-E506-4B54-9A02-F197E149B82E}" type="pres">
      <dgm:prSet presAssocID="{016DB138-3DE7-4B1E-84E6-D5E5C5FC068D}" presName="negativeSpace" presStyleCnt="0"/>
      <dgm:spPr/>
    </dgm:pt>
    <dgm:pt modelId="{5AC015CC-5689-445D-B111-9290C89F23D3}" type="pres">
      <dgm:prSet presAssocID="{016DB138-3DE7-4B1E-84E6-D5E5C5FC068D}" presName="childText" presStyleLbl="conFgAcc1" presStyleIdx="0" presStyleCnt="1">
        <dgm:presLayoutVars>
          <dgm:bulletEnabled val="1"/>
        </dgm:presLayoutVars>
      </dgm:prSet>
      <dgm:spPr/>
    </dgm:pt>
  </dgm:ptLst>
  <dgm:cxnLst>
    <dgm:cxn modelId="{FFF73522-5A01-426F-93ED-156D8293FB11}" type="presOf" srcId="{016DB138-3DE7-4B1E-84E6-D5E5C5FC068D}" destId="{3A8EFBAF-9A5D-4242-882C-5E79D34B46BB}" srcOrd="0" destOrd="0" presId="urn:microsoft.com/office/officeart/2005/8/layout/list1"/>
    <dgm:cxn modelId="{560E1C29-9E50-4913-A3DE-ECA42AF1DAE2}" type="presOf" srcId="{016DB138-3DE7-4B1E-84E6-D5E5C5FC068D}" destId="{38A3CD6D-D33A-4705-A2C0-465B4F71AA03}" srcOrd="1" destOrd="0" presId="urn:microsoft.com/office/officeart/2005/8/layout/list1"/>
    <dgm:cxn modelId="{9400B934-9186-40B9-8FEE-66686AA3148C}" srcId="{4B34E878-17D8-48BC-93E4-C609AB14AFDA}" destId="{016DB138-3DE7-4B1E-84E6-D5E5C5FC068D}" srcOrd="0" destOrd="0" parTransId="{010BA042-2E7C-4D0C-8B18-5352F84FE741}" sibTransId="{98F99EDC-CAC7-41A4-A3C5-288AE41F1033}"/>
    <dgm:cxn modelId="{C660EE63-2C31-4986-B70B-01E675B7FA42}" srcId="{016DB138-3DE7-4B1E-84E6-D5E5C5FC068D}" destId="{3CDD82C0-6217-40AC-B670-6851550A4F2C}" srcOrd="1" destOrd="0" parTransId="{0A9B4BF8-D8A5-4D43-8CE7-186977777A56}" sibTransId="{EB293B34-A02E-4086-95E6-EEA6EDFBCD58}"/>
    <dgm:cxn modelId="{2BA5BC74-374D-424F-A12E-9406095BCB31}" srcId="{016DB138-3DE7-4B1E-84E6-D5E5C5FC068D}" destId="{804991C3-10AF-4233-A3E4-41D2B6EF8F22}" srcOrd="2" destOrd="0" parTransId="{4A8B39E6-4539-4763-A5C0-BFE1B9434F28}" sibTransId="{8551AC16-6C68-44A4-AADF-91CAF0C9C93E}"/>
    <dgm:cxn modelId="{F1B16E7D-D1DE-48AD-BD5C-CC67A65CCD3C}" srcId="{016DB138-3DE7-4B1E-84E6-D5E5C5FC068D}" destId="{CD6441E9-556C-4B85-8550-640FC77D165C}" srcOrd="0" destOrd="0" parTransId="{6497DAAA-D697-42F6-A8E2-1805FFC64527}" sibTransId="{8ECDB3CD-14CF-4B47-B00D-5D276EC685A4}"/>
    <dgm:cxn modelId="{5E148B83-2368-4A19-AE38-C3FC54BD588D}" type="presOf" srcId="{4B34E878-17D8-48BC-93E4-C609AB14AFDA}" destId="{7C24BA3A-3981-4572-B73E-26739DC7CD59}" srcOrd="0" destOrd="0" presId="urn:microsoft.com/office/officeart/2005/8/layout/list1"/>
    <dgm:cxn modelId="{700DC1BB-0B01-4074-ADAD-5121EFE3CB07}" type="presOf" srcId="{3CDD82C0-6217-40AC-B670-6851550A4F2C}" destId="{5AC015CC-5689-445D-B111-9290C89F23D3}" srcOrd="0" destOrd="1" presId="urn:microsoft.com/office/officeart/2005/8/layout/list1"/>
    <dgm:cxn modelId="{208F6FC5-B25D-4ADF-8C93-379CF946ADA8}" type="presOf" srcId="{CD6441E9-556C-4B85-8550-640FC77D165C}" destId="{5AC015CC-5689-445D-B111-9290C89F23D3}" srcOrd="0" destOrd="0" presId="urn:microsoft.com/office/officeart/2005/8/layout/list1"/>
    <dgm:cxn modelId="{9B4214CC-34D6-41ED-B478-264020657489}" type="presOf" srcId="{804991C3-10AF-4233-A3E4-41D2B6EF8F22}" destId="{5AC015CC-5689-445D-B111-9290C89F23D3}" srcOrd="0" destOrd="2" presId="urn:microsoft.com/office/officeart/2005/8/layout/list1"/>
    <dgm:cxn modelId="{DA98FF8F-1B26-4FA5-BE8A-7F4CC204DF9D}" type="presParOf" srcId="{7C24BA3A-3981-4572-B73E-26739DC7CD59}" destId="{55DB3267-7B9B-4D74-B2A0-17D4E88E4775}" srcOrd="0" destOrd="0" presId="urn:microsoft.com/office/officeart/2005/8/layout/list1"/>
    <dgm:cxn modelId="{99FB15D6-F2D2-49AD-90F9-1BE11E7DC887}" type="presParOf" srcId="{55DB3267-7B9B-4D74-B2A0-17D4E88E4775}" destId="{3A8EFBAF-9A5D-4242-882C-5E79D34B46BB}" srcOrd="0" destOrd="0" presId="urn:microsoft.com/office/officeart/2005/8/layout/list1"/>
    <dgm:cxn modelId="{27E4E410-59C3-479D-A675-0EB1529C5CF0}" type="presParOf" srcId="{55DB3267-7B9B-4D74-B2A0-17D4E88E4775}" destId="{38A3CD6D-D33A-4705-A2C0-465B4F71AA03}" srcOrd="1" destOrd="0" presId="urn:microsoft.com/office/officeart/2005/8/layout/list1"/>
    <dgm:cxn modelId="{6CFC2F77-3DD5-40D0-AC28-6EF0A7899C1A}" type="presParOf" srcId="{7C24BA3A-3981-4572-B73E-26739DC7CD59}" destId="{27701F30-E506-4B54-9A02-F197E149B82E}" srcOrd="1" destOrd="0" presId="urn:microsoft.com/office/officeart/2005/8/layout/list1"/>
    <dgm:cxn modelId="{2E4C7FFB-C739-437B-9E4C-DF261C946749}" type="presParOf" srcId="{7C24BA3A-3981-4572-B73E-26739DC7CD59}" destId="{5AC015CC-5689-445D-B111-9290C89F23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D60679-564F-4B24-9A6F-62918A423C9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6DF4A42-BAAE-44D4-9D56-07B3E9C9DA19}">
      <dgm:prSet/>
      <dgm:spPr/>
      <dgm:t>
        <a:bodyPr/>
        <a:lstStyle/>
        <a:p>
          <a:r>
            <a:rPr lang="en-US" dirty="0"/>
            <a:t>Judge</a:t>
          </a:r>
        </a:p>
      </dgm:t>
    </dgm:pt>
    <dgm:pt modelId="{84792CEA-DC59-4B16-BB62-ACA76FA63992}" type="parTrans" cxnId="{74A97287-5D6E-4BB4-9EC8-8822AB2EA48C}">
      <dgm:prSet/>
      <dgm:spPr/>
      <dgm:t>
        <a:bodyPr/>
        <a:lstStyle/>
        <a:p>
          <a:endParaRPr lang="en-US"/>
        </a:p>
      </dgm:t>
    </dgm:pt>
    <dgm:pt modelId="{8B34AABA-56E3-4D96-8A85-5343A89A9564}" type="sibTrans" cxnId="{74A97287-5D6E-4BB4-9EC8-8822AB2EA48C}">
      <dgm:prSet/>
      <dgm:spPr/>
      <dgm:t>
        <a:bodyPr/>
        <a:lstStyle/>
        <a:p>
          <a:endParaRPr lang="en-US"/>
        </a:p>
      </dgm:t>
    </dgm:pt>
    <dgm:pt modelId="{D5666E3A-B24E-4D51-9D1B-1A1274F1D971}">
      <dgm:prSet/>
      <dgm:spPr/>
      <dgm:t>
        <a:bodyPr/>
        <a:lstStyle/>
        <a:p>
          <a:r>
            <a:rPr lang="en-US"/>
            <a:t>Defense Attorney</a:t>
          </a:r>
        </a:p>
      </dgm:t>
    </dgm:pt>
    <dgm:pt modelId="{82CC97E4-835C-4D48-B763-0412C24AAB3B}" type="parTrans" cxnId="{C90CB68E-59B4-43C6-AE1F-2AE3B944070B}">
      <dgm:prSet/>
      <dgm:spPr/>
      <dgm:t>
        <a:bodyPr/>
        <a:lstStyle/>
        <a:p>
          <a:endParaRPr lang="en-US"/>
        </a:p>
      </dgm:t>
    </dgm:pt>
    <dgm:pt modelId="{CBFFF8B7-FDA0-4113-991C-126E173E2A61}" type="sibTrans" cxnId="{C90CB68E-59B4-43C6-AE1F-2AE3B944070B}">
      <dgm:prSet/>
      <dgm:spPr/>
      <dgm:t>
        <a:bodyPr/>
        <a:lstStyle/>
        <a:p>
          <a:endParaRPr lang="en-US"/>
        </a:p>
      </dgm:t>
    </dgm:pt>
    <dgm:pt modelId="{DD4E5D32-3670-40EC-A6F3-C210D8B0FDB3}">
      <dgm:prSet/>
      <dgm:spPr/>
      <dgm:t>
        <a:bodyPr/>
        <a:lstStyle/>
        <a:p>
          <a:r>
            <a:rPr lang="en-US"/>
            <a:t>Prosecutor</a:t>
          </a:r>
        </a:p>
      </dgm:t>
    </dgm:pt>
    <dgm:pt modelId="{5A9C9765-F355-49DE-AE55-89FC843605AD}" type="parTrans" cxnId="{BB00A28E-191C-4178-A1B0-37F41C12B589}">
      <dgm:prSet/>
      <dgm:spPr/>
      <dgm:t>
        <a:bodyPr/>
        <a:lstStyle/>
        <a:p>
          <a:endParaRPr lang="en-US"/>
        </a:p>
      </dgm:t>
    </dgm:pt>
    <dgm:pt modelId="{C5D5CDB7-B3FA-4032-9AC4-D249FE2EF4C5}" type="sibTrans" cxnId="{BB00A28E-191C-4178-A1B0-37F41C12B589}">
      <dgm:prSet/>
      <dgm:spPr/>
      <dgm:t>
        <a:bodyPr/>
        <a:lstStyle/>
        <a:p>
          <a:endParaRPr lang="en-US"/>
        </a:p>
      </dgm:t>
    </dgm:pt>
    <dgm:pt modelId="{3312EC54-4665-47D3-983F-67F73F5E476D}">
      <dgm:prSet/>
      <dgm:spPr/>
      <dgm:t>
        <a:bodyPr/>
        <a:lstStyle/>
        <a:p>
          <a:pPr rtl="0"/>
          <a:r>
            <a:rPr lang="en-US"/>
            <a:t>Supervision officer (pretrial/probation/parole officer), and</a:t>
          </a:r>
          <a:r>
            <a:rPr lang="en-US">
              <a:latin typeface="Calibri Light" panose="020F0302020204030204"/>
            </a:rPr>
            <a:t> </a:t>
          </a:r>
          <a:endParaRPr lang="en-US"/>
        </a:p>
      </dgm:t>
    </dgm:pt>
    <dgm:pt modelId="{5F1225C6-5E5C-4F40-B2BD-23B09E3DC3E9}" type="parTrans" cxnId="{9A4E2340-6B12-4774-9A4C-4144715BA56C}">
      <dgm:prSet/>
      <dgm:spPr/>
      <dgm:t>
        <a:bodyPr/>
        <a:lstStyle/>
        <a:p>
          <a:endParaRPr lang="en-US"/>
        </a:p>
      </dgm:t>
    </dgm:pt>
    <dgm:pt modelId="{C6E970B5-EA17-4FF2-8044-D943A23E59A4}" type="sibTrans" cxnId="{9A4E2340-6B12-4774-9A4C-4144715BA56C}">
      <dgm:prSet/>
      <dgm:spPr/>
      <dgm:t>
        <a:bodyPr/>
        <a:lstStyle/>
        <a:p>
          <a:endParaRPr lang="en-US"/>
        </a:p>
      </dgm:t>
    </dgm:pt>
    <dgm:pt modelId="{52D1856E-978D-4403-9770-7F850771FD0C}">
      <dgm:prSet/>
      <dgm:spPr/>
      <dgm:t>
        <a:bodyPr/>
        <a:lstStyle/>
        <a:p>
          <a:r>
            <a:rPr lang="en-US"/>
            <a:t>Case Manager or representative from the local mental health authority.</a:t>
          </a:r>
          <a:r>
            <a:rPr lang="en-US" b="0" i="0" baseline="0"/>
            <a:t>	</a:t>
          </a:r>
          <a:endParaRPr lang="en-US"/>
        </a:p>
      </dgm:t>
    </dgm:pt>
    <dgm:pt modelId="{2A664502-7ED2-4658-887A-BE67028FFB79}" type="parTrans" cxnId="{F3ED34CB-C8CE-4812-B702-7820235F699B}">
      <dgm:prSet/>
      <dgm:spPr/>
      <dgm:t>
        <a:bodyPr/>
        <a:lstStyle/>
        <a:p>
          <a:endParaRPr lang="en-US"/>
        </a:p>
      </dgm:t>
    </dgm:pt>
    <dgm:pt modelId="{B57769FC-1D70-4397-8119-BAB522EF9684}" type="sibTrans" cxnId="{F3ED34CB-C8CE-4812-B702-7820235F699B}">
      <dgm:prSet/>
      <dgm:spPr/>
      <dgm:t>
        <a:bodyPr/>
        <a:lstStyle/>
        <a:p>
          <a:endParaRPr lang="en-US"/>
        </a:p>
      </dgm:t>
    </dgm:pt>
    <dgm:pt modelId="{52A1AAF6-C992-46F1-9117-A24BEE48B06E}">
      <dgm:prSet phldr="0"/>
      <dgm:spPr/>
      <dgm:t>
        <a:bodyPr/>
        <a:lstStyle/>
        <a:p>
          <a:pPr rtl="0"/>
          <a:r>
            <a:rPr lang="en-US">
              <a:latin typeface="Calibri Light" panose="020F0302020204030204"/>
            </a:rPr>
            <a:t>Treatment provider</a:t>
          </a:r>
        </a:p>
      </dgm:t>
    </dgm:pt>
    <dgm:pt modelId="{5147D939-814F-4F37-97BF-2B36510D5E65}" type="parTrans" cxnId="{44DE6D81-0355-4AD0-B841-0CD49BB0AABE}">
      <dgm:prSet/>
      <dgm:spPr/>
    </dgm:pt>
    <dgm:pt modelId="{0BBAE98C-ABD3-47EE-9D02-3231611ECED4}" type="sibTrans" cxnId="{44DE6D81-0355-4AD0-B841-0CD49BB0AABE}">
      <dgm:prSet/>
      <dgm:spPr/>
    </dgm:pt>
    <dgm:pt modelId="{ED1F9D16-C308-4FEC-BBFA-9D892E54A924}" type="pres">
      <dgm:prSet presAssocID="{84D60679-564F-4B24-9A6F-62918A423C9D}" presName="linear" presStyleCnt="0">
        <dgm:presLayoutVars>
          <dgm:animLvl val="lvl"/>
          <dgm:resizeHandles val="exact"/>
        </dgm:presLayoutVars>
      </dgm:prSet>
      <dgm:spPr/>
    </dgm:pt>
    <dgm:pt modelId="{9F920836-69CB-4D16-98E1-64BBE216438B}" type="pres">
      <dgm:prSet presAssocID="{C6DF4A42-BAAE-44D4-9D56-07B3E9C9DA19}" presName="parentText" presStyleLbl="node1" presStyleIdx="0" presStyleCnt="6">
        <dgm:presLayoutVars>
          <dgm:chMax val="0"/>
          <dgm:bulletEnabled val="1"/>
        </dgm:presLayoutVars>
      </dgm:prSet>
      <dgm:spPr/>
    </dgm:pt>
    <dgm:pt modelId="{3FF281DD-442D-4590-8D9B-F3FA0D63F591}" type="pres">
      <dgm:prSet presAssocID="{8B34AABA-56E3-4D96-8A85-5343A89A9564}" presName="spacer" presStyleCnt="0"/>
      <dgm:spPr/>
    </dgm:pt>
    <dgm:pt modelId="{0A0DFE51-C56E-454D-BB68-25C6EA6D0C3B}" type="pres">
      <dgm:prSet presAssocID="{D5666E3A-B24E-4D51-9D1B-1A1274F1D971}" presName="parentText" presStyleLbl="node1" presStyleIdx="1" presStyleCnt="6">
        <dgm:presLayoutVars>
          <dgm:chMax val="0"/>
          <dgm:bulletEnabled val="1"/>
        </dgm:presLayoutVars>
      </dgm:prSet>
      <dgm:spPr/>
    </dgm:pt>
    <dgm:pt modelId="{922234A5-A859-4B39-BCA5-19E8C466E953}" type="pres">
      <dgm:prSet presAssocID="{CBFFF8B7-FDA0-4113-991C-126E173E2A61}" presName="spacer" presStyleCnt="0"/>
      <dgm:spPr/>
    </dgm:pt>
    <dgm:pt modelId="{D552276B-6D47-4236-A3B2-FE71EA80AA22}" type="pres">
      <dgm:prSet presAssocID="{DD4E5D32-3670-40EC-A6F3-C210D8B0FDB3}" presName="parentText" presStyleLbl="node1" presStyleIdx="2" presStyleCnt="6">
        <dgm:presLayoutVars>
          <dgm:chMax val="0"/>
          <dgm:bulletEnabled val="1"/>
        </dgm:presLayoutVars>
      </dgm:prSet>
      <dgm:spPr/>
    </dgm:pt>
    <dgm:pt modelId="{70FA236A-1597-4EA3-B894-AC6672FCC887}" type="pres">
      <dgm:prSet presAssocID="{C5D5CDB7-B3FA-4032-9AC4-D249FE2EF4C5}" presName="spacer" presStyleCnt="0"/>
      <dgm:spPr/>
    </dgm:pt>
    <dgm:pt modelId="{387690BA-073C-4431-AC8B-312E1AECAA77}" type="pres">
      <dgm:prSet presAssocID="{3312EC54-4665-47D3-983F-67F73F5E476D}" presName="parentText" presStyleLbl="node1" presStyleIdx="3" presStyleCnt="6">
        <dgm:presLayoutVars>
          <dgm:chMax val="0"/>
          <dgm:bulletEnabled val="1"/>
        </dgm:presLayoutVars>
      </dgm:prSet>
      <dgm:spPr/>
    </dgm:pt>
    <dgm:pt modelId="{EC980BF7-8FEC-4CBB-9610-668E6950C24B}" type="pres">
      <dgm:prSet presAssocID="{C6E970B5-EA17-4FF2-8044-D943A23E59A4}" presName="spacer" presStyleCnt="0"/>
      <dgm:spPr/>
    </dgm:pt>
    <dgm:pt modelId="{6CB0FCFD-ECD1-4264-92D1-16CCABAC3961}" type="pres">
      <dgm:prSet presAssocID="{52D1856E-978D-4403-9770-7F850771FD0C}" presName="parentText" presStyleLbl="node1" presStyleIdx="4" presStyleCnt="6">
        <dgm:presLayoutVars>
          <dgm:chMax val="0"/>
          <dgm:bulletEnabled val="1"/>
        </dgm:presLayoutVars>
      </dgm:prSet>
      <dgm:spPr/>
    </dgm:pt>
    <dgm:pt modelId="{68836024-DFCC-4A27-AD9C-FD4851A0905C}" type="pres">
      <dgm:prSet presAssocID="{B57769FC-1D70-4397-8119-BAB522EF9684}" presName="spacer" presStyleCnt="0"/>
      <dgm:spPr/>
    </dgm:pt>
    <dgm:pt modelId="{5D81EAD3-8D2A-4AA1-95B1-DADE0DB4A52F}" type="pres">
      <dgm:prSet presAssocID="{52A1AAF6-C992-46F1-9117-A24BEE48B06E}" presName="parentText" presStyleLbl="node1" presStyleIdx="5" presStyleCnt="6">
        <dgm:presLayoutVars>
          <dgm:chMax val="0"/>
          <dgm:bulletEnabled val="1"/>
        </dgm:presLayoutVars>
      </dgm:prSet>
      <dgm:spPr/>
    </dgm:pt>
  </dgm:ptLst>
  <dgm:cxnLst>
    <dgm:cxn modelId="{10337A23-E69D-4A18-B66A-9631DE797AA7}" type="presOf" srcId="{C6DF4A42-BAAE-44D4-9D56-07B3E9C9DA19}" destId="{9F920836-69CB-4D16-98E1-64BBE216438B}" srcOrd="0" destOrd="0" presId="urn:microsoft.com/office/officeart/2005/8/layout/vList2"/>
    <dgm:cxn modelId="{9A4E2340-6B12-4774-9A4C-4144715BA56C}" srcId="{84D60679-564F-4B24-9A6F-62918A423C9D}" destId="{3312EC54-4665-47D3-983F-67F73F5E476D}" srcOrd="3" destOrd="0" parTransId="{5F1225C6-5E5C-4F40-B2BD-23B09E3DC3E9}" sibTransId="{C6E970B5-EA17-4FF2-8044-D943A23E59A4}"/>
    <dgm:cxn modelId="{1F91BF7C-ACAC-4397-A138-A778B485AD60}" type="presOf" srcId="{52D1856E-978D-4403-9770-7F850771FD0C}" destId="{6CB0FCFD-ECD1-4264-92D1-16CCABAC3961}" srcOrd="0" destOrd="0" presId="urn:microsoft.com/office/officeart/2005/8/layout/vList2"/>
    <dgm:cxn modelId="{44DE6D81-0355-4AD0-B841-0CD49BB0AABE}" srcId="{84D60679-564F-4B24-9A6F-62918A423C9D}" destId="{52A1AAF6-C992-46F1-9117-A24BEE48B06E}" srcOrd="5" destOrd="0" parTransId="{5147D939-814F-4F37-97BF-2B36510D5E65}" sibTransId="{0BBAE98C-ABD3-47EE-9D02-3231611ECED4}"/>
    <dgm:cxn modelId="{74A97287-5D6E-4BB4-9EC8-8822AB2EA48C}" srcId="{84D60679-564F-4B24-9A6F-62918A423C9D}" destId="{C6DF4A42-BAAE-44D4-9D56-07B3E9C9DA19}" srcOrd="0" destOrd="0" parTransId="{84792CEA-DC59-4B16-BB62-ACA76FA63992}" sibTransId="{8B34AABA-56E3-4D96-8A85-5343A89A9564}"/>
    <dgm:cxn modelId="{BB00A28E-191C-4178-A1B0-37F41C12B589}" srcId="{84D60679-564F-4B24-9A6F-62918A423C9D}" destId="{DD4E5D32-3670-40EC-A6F3-C210D8B0FDB3}" srcOrd="2" destOrd="0" parTransId="{5A9C9765-F355-49DE-AE55-89FC843605AD}" sibTransId="{C5D5CDB7-B3FA-4032-9AC4-D249FE2EF4C5}"/>
    <dgm:cxn modelId="{C90CB68E-59B4-43C6-AE1F-2AE3B944070B}" srcId="{84D60679-564F-4B24-9A6F-62918A423C9D}" destId="{D5666E3A-B24E-4D51-9D1B-1A1274F1D971}" srcOrd="1" destOrd="0" parTransId="{82CC97E4-835C-4D48-B763-0412C24AAB3B}" sibTransId="{CBFFF8B7-FDA0-4113-991C-126E173E2A61}"/>
    <dgm:cxn modelId="{4EA66993-8A71-4E01-BB3D-7D7F256151D2}" type="presOf" srcId="{3312EC54-4665-47D3-983F-67F73F5E476D}" destId="{387690BA-073C-4431-AC8B-312E1AECAA77}" srcOrd="0" destOrd="0" presId="urn:microsoft.com/office/officeart/2005/8/layout/vList2"/>
    <dgm:cxn modelId="{7B55E6C7-83B9-48CD-8129-3591BA74222F}" type="presOf" srcId="{DD4E5D32-3670-40EC-A6F3-C210D8B0FDB3}" destId="{D552276B-6D47-4236-A3B2-FE71EA80AA22}" srcOrd="0" destOrd="0" presId="urn:microsoft.com/office/officeart/2005/8/layout/vList2"/>
    <dgm:cxn modelId="{F3ED34CB-C8CE-4812-B702-7820235F699B}" srcId="{84D60679-564F-4B24-9A6F-62918A423C9D}" destId="{52D1856E-978D-4403-9770-7F850771FD0C}" srcOrd="4" destOrd="0" parTransId="{2A664502-7ED2-4658-887A-BE67028FFB79}" sibTransId="{B57769FC-1D70-4397-8119-BAB522EF9684}"/>
    <dgm:cxn modelId="{8331F3DD-9ED8-487E-A82B-7247116CBE56}" type="presOf" srcId="{84D60679-564F-4B24-9A6F-62918A423C9D}" destId="{ED1F9D16-C308-4FEC-BBFA-9D892E54A924}" srcOrd="0" destOrd="0" presId="urn:microsoft.com/office/officeart/2005/8/layout/vList2"/>
    <dgm:cxn modelId="{C827DDE3-54C1-4BB2-A34B-29A1799ADDA7}" type="presOf" srcId="{52A1AAF6-C992-46F1-9117-A24BEE48B06E}" destId="{5D81EAD3-8D2A-4AA1-95B1-DADE0DB4A52F}" srcOrd="0" destOrd="0" presId="urn:microsoft.com/office/officeart/2005/8/layout/vList2"/>
    <dgm:cxn modelId="{EEC56EF4-92EB-472E-8033-BF3F0B23F5DE}" type="presOf" srcId="{D5666E3A-B24E-4D51-9D1B-1A1274F1D971}" destId="{0A0DFE51-C56E-454D-BB68-25C6EA6D0C3B}" srcOrd="0" destOrd="0" presId="urn:microsoft.com/office/officeart/2005/8/layout/vList2"/>
    <dgm:cxn modelId="{4F90C43A-2BFF-488D-AC63-8920E62A7CDE}" type="presParOf" srcId="{ED1F9D16-C308-4FEC-BBFA-9D892E54A924}" destId="{9F920836-69CB-4D16-98E1-64BBE216438B}" srcOrd="0" destOrd="0" presId="urn:microsoft.com/office/officeart/2005/8/layout/vList2"/>
    <dgm:cxn modelId="{F8F8B346-4BED-4F53-A68B-5EC046A87488}" type="presParOf" srcId="{ED1F9D16-C308-4FEC-BBFA-9D892E54A924}" destId="{3FF281DD-442D-4590-8D9B-F3FA0D63F591}" srcOrd="1" destOrd="0" presId="urn:microsoft.com/office/officeart/2005/8/layout/vList2"/>
    <dgm:cxn modelId="{8FC3A05B-A2AD-4437-A4A7-B15330576C04}" type="presParOf" srcId="{ED1F9D16-C308-4FEC-BBFA-9D892E54A924}" destId="{0A0DFE51-C56E-454D-BB68-25C6EA6D0C3B}" srcOrd="2" destOrd="0" presId="urn:microsoft.com/office/officeart/2005/8/layout/vList2"/>
    <dgm:cxn modelId="{B3F6B879-C4ED-4C6E-AD0D-18A93866E57D}" type="presParOf" srcId="{ED1F9D16-C308-4FEC-BBFA-9D892E54A924}" destId="{922234A5-A859-4B39-BCA5-19E8C466E953}" srcOrd="3" destOrd="0" presId="urn:microsoft.com/office/officeart/2005/8/layout/vList2"/>
    <dgm:cxn modelId="{71425245-A94D-45C0-8E2A-292292715EFD}" type="presParOf" srcId="{ED1F9D16-C308-4FEC-BBFA-9D892E54A924}" destId="{D552276B-6D47-4236-A3B2-FE71EA80AA22}" srcOrd="4" destOrd="0" presId="urn:microsoft.com/office/officeart/2005/8/layout/vList2"/>
    <dgm:cxn modelId="{8011652B-24D0-4685-AD90-C2EDBDCD862C}" type="presParOf" srcId="{ED1F9D16-C308-4FEC-BBFA-9D892E54A924}" destId="{70FA236A-1597-4EA3-B894-AC6672FCC887}" srcOrd="5" destOrd="0" presId="urn:microsoft.com/office/officeart/2005/8/layout/vList2"/>
    <dgm:cxn modelId="{73ADBFAB-9ECE-46DC-B05F-F918D7500048}" type="presParOf" srcId="{ED1F9D16-C308-4FEC-BBFA-9D892E54A924}" destId="{387690BA-073C-4431-AC8B-312E1AECAA77}" srcOrd="6" destOrd="0" presId="urn:microsoft.com/office/officeart/2005/8/layout/vList2"/>
    <dgm:cxn modelId="{1B0808F0-677A-4E91-9706-00B6915AA970}" type="presParOf" srcId="{ED1F9D16-C308-4FEC-BBFA-9D892E54A924}" destId="{EC980BF7-8FEC-4CBB-9610-668E6950C24B}" srcOrd="7" destOrd="0" presId="urn:microsoft.com/office/officeart/2005/8/layout/vList2"/>
    <dgm:cxn modelId="{4C14B677-14DF-4C84-AD29-73E006EDE8C1}" type="presParOf" srcId="{ED1F9D16-C308-4FEC-BBFA-9D892E54A924}" destId="{6CB0FCFD-ECD1-4264-92D1-16CCABAC3961}" srcOrd="8" destOrd="0" presId="urn:microsoft.com/office/officeart/2005/8/layout/vList2"/>
    <dgm:cxn modelId="{E8B5E4A4-751D-4B5E-82CC-CE68F730EF35}" type="presParOf" srcId="{ED1F9D16-C308-4FEC-BBFA-9D892E54A924}" destId="{68836024-DFCC-4A27-AD9C-FD4851A0905C}" srcOrd="9" destOrd="0" presId="urn:microsoft.com/office/officeart/2005/8/layout/vList2"/>
    <dgm:cxn modelId="{FC56373C-0E20-413B-85DA-CD22735D4024}" type="presParOf" srcId="{ED1F9D16-C308-4FEC-BBFA-9D892E54A924}" destId="{5D81EAD3-8D2A-4AA1-95B1-DADE0DB4A5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D60679-564F-4B24-9A6F-62918A423C9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6DF4A42-BAAE-44D4-9D56-07B3E9C9DA19}">
      <dgm:prSet/>
      <dgm:spPr/>
      <dgm:t>
        <a:bodyPr/>
        <a:lstStyle/>
        <a:p>
          <a:pPr rtl="0"/>
          <a:r>
            <a:rPr lang="en-US">
              <a:latin typeface="Calibri Light" panose="020F0302020204030204"/>
            </a:rPr>
            <a:t>Shadow other courts</a:t>
          </a:r>
          <a:endParaRPr lang="en-US"/>
        </a:p>
      </dgm:t>
    </dgm:pt>
    <dgm:pt modelId="{84792CEA-DC59-4B16-BB62-ACA76FA63992}" type="parTrans" cxnId="{74A97287-5D6E-4BB4-9EC8-8822AB2EA48C}">
      <dgm:prSet/>
      <dgm:spPr/>
      <dgm:t>
        <a:bodyPr/>
        <a:lstStyle/>
        <a:p>
          <a:endParaRPr lang="en-US"/>
        </a:p>
      </dgm:t>
    </dgm:pt>
    <dgm:pt modelId="{8B34AABA-56E3-4D96-8A85-5343A89A9564}" type="sibTrans" cxnId="{74A97287-5D6E-4BB4-9EC8-8822AB2EA48C}">
      <dgm:prSet/>
      <dgm:spPr/>
      <dgm:t>
        <a:bodyPr/>
        <a:lstStyle/>
        <a:p>
          <a:endParaRPr lang="en-US"/>
        </a:p>
      </dgm:t>
    </dgm:pt>
    <dgm:pt modelId="{52D1856E-978D-4403-9770-7F850771FD0C}">
      <dgm:prSet/>
      <dgm:spPr/>
      <dgm:t>
        <a:bodyPr/>
        <a:lstStyle/>
        <a:p>
          <a:pPr rtl="0"/>
          <a:r>
            <a:rPr lang="en-US">
              <a:solidFill>
                <a:schemeClr val="bg1"/>
              </a:solidFill>
              <a:latin typeface="Calibri Light" panose="020F0302020204030204"/>
              <a:hlinkClick xmlns:r="http://schemas.openxmlformats.org/officeDocument/2006/relationships" r:id="rId1">
                <a:extLst>
                  <a:ext uri="{A12FA001-AC4F-418D-AE19-62706E023703}">
                    <ahyp:hlinkClr xmlns:ahyp="http://schemas.microsoft.com/office/drawing/2018/hyperlinkcolor" val="tx"/>
                  </a:ext>
                </a:extLst>
              </a:hlinkClick>
            </a:rPr>
            <a:t>NPC Research</a:t>
          </a:r>
          <a:endParaRPr lang="en-US">
            <a:solidFill>
              <a:schemeClr val="bg1"/>
            </a:solidFill>
            <a:latin typeface="Calibri Light" panose="020F0302020204030204"/>
          </a:endParaRPr>
        </a:p>
      </dgm:t>
    </dgm:pt>
    <dgm:pt modelId="{2A664502-7ED2-4658-887A-BE67028FFB79}" type="parTrans" cxnId="{F3ED34CB-C8CE-4812-B702-7820235F699B}">
      <dgm:prSet/>
      <dgm:spPr/>
      <dgm:t>
        <a:bodyPr/>
        <a:lstStyle/>
        <a:p>
          <a:endParaRPr lang="en-US"/>
        </a:p>
      </dgm:t>
    </dgm:pt>
    <dgm:pt modelId="{B57769FC-1D70-4397-8119-BAB522EF9684}" type="sibTrans" cxnId="{F3ED34CB-C8CE-4812-B702-7820235F699B}">
      <dgm:prSet/>
      <dgm:spPr/>
      <dgm:t>
        <a:bodyPr/>
        <a:lstStyle/>
        <a:p>
          <a:endParaRPr lang="en-US"/>
        </a:p>
      </dgm:t>
    </dgm:pt>
    <dgm:pt modelId="{8FB255EC-2C25-42E1-B491-20565B234BC2}">
      <dgm:prSet phldr="0"/>
      <dgm:spPr/>
      <dgm:t>
        <a:bodyPr/>
        <a:lstStyle/>
        <a:p>
          <a:pPr rtl="0"/>
          <a:r>
            <a:rPr lang="en-US">
              <a:solidFill>
                <a:schemeClr val="bg1"/>
              </a:solidFill>
              <a:latin typeface="Calibri Light" panose="020F0302020204030204"/>
              <a:hlinkClick xmlns:r="http://schemas.openxmlformats.org/officeDocument/2006/relationships" r:id="rId2">
                <a:extLst>
                  <a:ext uri="{A12FA001-AC4F-418D-AE19-62706E023703}">
                    <ahyp:hlinkClr xmlns:ahyp="http://schemas.microsoft.com/office/drawing/2018/hyperlinkcolor" val="tx"/>
                  </a:ext>
                </a:extLst>
              </a:hlinkClick>
            </a:rPr>
            <a:t>Council on State Governments</a:t>
          </a:r>
          <a:endParaRPr lang="en-US">
            <a:solidFill>
              <a:schemeClr val="bg1"/>
            </a:solidFill>
            <a:latin typeface="Calibri Light" panose="020F0302020204030204"/>
          </a:endParaRPr>
        </a:p>
      </dgm:t>
    </dgm:pt>
    <dgm:pt modelId="{124F5CAF-B843-49E8-BCB8-5E6EA097F58F}" type="parTrans" cxnId="{BDB03B9A-A10A-45E6-9F8A-010A21753009}">
      <dgm:prSet/>
      <dgm:spPr/>
    </dgm:pt>
    <dgm:pt modelId="{781630C2-AB48-4038-8A88-5D9C2CF6B3A3}" type="sibTrans" cxnId="{BDB03B9A-A10A-45E6-9F8A-010A21753009}">
      <dgm:prSet/>
      <dgm:spPr/>
    </dgm:pt>
    <dgm:pt modelId="{74C2900B-624D-4261-9263-58F189F9BEE3}">
      <dgm:prSet phldr="0"/>
      <dgm:spPr/>
      <dgm:t>
        <a:bodyPr/>
        <a:lstStyle/>
        <a:p>
          <a:pPr rtl="0"/>
          <a:r>
            <a:rPr lang="en-US">
              <a:solidFill>
                <a:schemeClr val="bg1"/>
              </a:solidFill>
              <a:latin typeface="Calibri Light" panose="020F0302020204030204"/>
              <a:hlinkClick xmlns:r="http://schemas.openxmlformats.org/officeDocument/2006/relationships" r:id="rId3">
                <a:extLst>
                  <a:ext uri="{A12FA001-AC4F-418D-AE19-62706E023703}">
                    <ahyp:hlinkClr xmlns:ahyp="http://schemas.microsoft.com/office/drawing/2018/hyperlinkcolor" val="tx"/>
                  </a:ext>
                </a:extLst>
              </a:hlinkClick>
            </a:rPr>
            <a:t>Center for Court Innovation</a:t>
          </a:r>
          <a:endPar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8A010446-8FBC-4378-865C-06F902AE3E32}" type="parTrans" cxnId="{880ED8C9-7C24-4A1D-8B4C-03067EA080AF}">
      <dgm:prSet/>
      <dgm:spPr/>
    </dgm:pt>
    <dgm:pt modelId="{8E52F1D9-D812-4F48-88B2-6F416066953B}" type="sibTrans" cxnId="{880ED8C9-7C24-4A1D-8B4C-03067EA080AF}">
      <dgm:prSet/>
      <dgm:spPr/>
    </dgm:pt>
    <dgm:pt modelId="{ED1F9D16-C308-4FEC-BBFA-9D892E54A924}" type="pres">
      <dgm:prSet presAssocID="{84D60679-564F-4B24-9A6F-62918A423C9D}" presName="linear" presStyleCnt="0">
        <dgm:presLayoutVars>
          <dgm:animLvl val="lvl"/>
          <dgm:resizeHandles val="exact"/>
        </dgm:presLayoutVars>
      </dgm:prSet>
      <dgm:spPr/>
    </dgm:pt>
    <dgm:pt modelId="{9F920836-69CB-4D16-98E1-64BBE216438B}" type="pres">
      <dgm:prSet presAssocID="{C6DF4A42-BAAE-44D4-9D56-07B3E9C9DA19}" presName="parentText" presStyleLbl="node1" presStyleIdx="0" presStyleCnt="4">
        <dgm:presLayoutVars>
          <dgm:chMax val="0"/>
          <dgm:bulletEnabled val="1"/>
        </dgm:presLayoutVars>
      </dgm:prSet>
      <dgm:spPr/>
    </dgm:pt>
    <dgm:pt modelId="{3FF281DD-442D-4590-8D9B-F3FA0D63F591}" type="pres">
      <dgm:prSet presAssocID="{8B34AABA-56E3-4D96-8A85-5343A89A9564}" presName="spacer" presStyleCnt="0"/>
      <dgm:spPr/>
    </dgm:pt>
    <dgm:pt modelId="{71E52BAB-32F3-4044-9B32-0795CB3BE601}" type="pres">
      <dgm:prSet presAssocID="{8FB255EC-2C25-42E1-B491-20565B234BC2}" presName="parentText" presStyleLbl="node1" presStyleIdx="1" presStyleCnt="4">
        <dgm:presLayoutVars>
          <dgm:chMax val="0"/>
          <dgm:bulletEnabled val="1"/>
        </dgm:presLayoutVars>
      </dgm:prSet>
      <dgm:spPr/>
    </dgm:pt>
    <dgm:pt modelId="{AE734C89-84B3-4500-A9C0-4FFA364C675F}" type="pres">
      <dgm:prSet presAssocID="{781630C2-AB48-4038-8A88-5D9C2CF6B3A3}" presName="spacer" presStyleCnt="0"/>
      <dgm:spPr/>
    </dgm:pt>
    <dgm:pt modelId="{6CB0FCFD-ECD1-4264-92D1-16CCABAC3961}" type="pres">
      <dgm:prSet presAssocID="{52D1856E-978D-4403-9770-7F850771FD0C}" presName="parentText" presStyleLbl="node1" presStyleIdx="2" presStyleCnt="4">
        <dgm:presLayoutVars>
          <dgm:chMax val="0"/>
          <dgm:bulletEnabled val="1"/>
        </dgm:presLayoutVars>
      </dgm:prSet>
      <dgm:spPr/>
    </dgm:pt>
    <dgm:pt modelId="{D2727208-33AB-40CD-A957-33A09633B848}" type="pres">
      <dgm:prSet presAssocID="{B57769FC-1D70-4397-8119-BAB522EF9684}" presName="spacer" presStyleCnt="0"/>
      <dgm:spPr/>
    </dgm:pt>
    <dgm:pt modelId="{C7AB0DCD-0EC0-4CFC-975D-29ACE136B4D7}" type="pres">
      <dgm:prSet presAssocID="{74C2900B-624D-4261-9263-58F189F9BEE3}" presName="parentText" presStyleLbl="node1" presStyleIdx="3" presStyleCnt="4">
        <dgm:presLayoutVars>
          <dgm:chMax val="0"/>
          <dgm:bulletEnabled val="1"/>
        </dgm:presLayoutVars>
      </dgm:prSet>
      <dgm:spPr/>
    </dgm:pt>
  </dgm:ptLst>
  <dgm:cxnLst>
    <dgm:cxn modelId="{10337A23-E69D-4A18-B66A-9631DE797AA7}" type="presOf" srcId="{C6DF4A42-BAAE-44D4-9D56-07B3E9C9DA19}" destId="{9F920836-69CB-4D16-98E1-64BBE216438B}" srcOrd="0" destOrd="0" presId="urn:microsoft.com/office/officeart/2005/8/layout/vList2"/>
    <dgm:cxn modelId="{575BBC36-6B01-4330-BE95-E984452E5C4B}" type="presOf" srcId="{8FB255EC-2C25-42E1-B491-20565B234BC2}" destId="{71E52BAB-32F3-4044-9B32-0795CB3BE601}" srcOrd="0" destOrd="0" presId="urn:microsoft.com/office/officeart/2005/8/layout/vList2"/>
    <dgm:cxn modelId="{DF8DCF61-9E26-4890-AFC9-AD186AB6F71F}" type="presOf" srcId="{74C2900B-624D-4261-9263-58F189F9BEE3}" destId="{C7AB0DCD-0EC0-4CFC-975D-29ACE136B4D7}" srcOrd="0" destOrd="0" presId="urn:microsoft.com/office/officeart/2005/8/layout/vList2"/>
    <dgm:cxn modelId="{1F91BF7C-ACAC-4397-A138-A778B485AD60}" type="presOf" srcId="{52D1856E-978D-4403-9770-7F850771FD0C}" destId="{6CB0FCFD-ECD1-4264-92D1-16CCABAC3961}" srcOrd="0" destOrd="0" presId="urn:microsoft.com/office/officeart/2005/8/layout/vList2"/>
    <dgm:cxn modelId="{74A97287-5D6E-4BB4-9EC8-8822AB2EA48C}" srcId="{84D60679-564F-4B24-9A6F-62918A423C9D}" destId="{C6DF4A42-BAAE-44D4-9D56-07B3E9C9DA19}" srcOrd="0" destOrd="0" parTransId="{84792CEA-DC59-4B16-BB62-ACA76FA63992}" sibTransId="{8B34AABA-56E3-4D96-8A85-5343A89A9564}"/>
    <dgm:cxn modelId="{BDB03B9A-A10A-45E6-9F8A-010A21753009}" srcId="{84D60679-564F-4B24-9A6F-62918A423C9D}" destId="{8FB255EC-2C25-42E1-B491-20565B234BC2}" srcOrd="1" destOrd="0" parTransId="{124F5CAF-B843-49E8-BCB8-5E6EA097F58F}" sibTransId="{781630C2-AB48-4038-8A88-5D9C2CF6B3A3}"/>
    <dgm:cxn modelId="{880ED8C9-7C24-4A1D-8B4C-03067EA080AF}" srcId="{84D60679-564F-4B24-9A6F-62918A423C9D}" destId="{74C2900B-624D-4261-9263-58F189F9BEE3}" srcOrd="3" destOrd="0" parTransId="{8A010446-8FBC-4378-865C-06F902AE3E32}" sibTransId="{8E52F1D9-D812-4F48-88B2-6F416066953B}"/>
    <dgm:cxn modelId="{F3ED34CB-C8CE-4812-B702-7820235F699B}" srcId="{84D60679-564F-4B24-9A6F-62918A423C9D}" destId="{52D1856E-978D-4403-9770-7F850771FD0C}" srcOrd="2" destOrd="0" parTransId="{2A664502-7ED2-4658-887A-BE67028FFB79}" sibTransId="{B57769FC-1D70-4397-8119-BAB522EF9684}"/>
    <dgm:cxn modelId="{8331F3DD-9ED8-487E-A82B-7247116CBE56}" type="presOf" srcId="{84D60679-564F-4B24-9A6F-62918A423C9D}" destId="{ED1F9D16-C308-4FEC-BBFA-9D892E54A924}" srcOrd="0" destOrd="0" presId="urn:microsoft.com/office/officeart/2005/8/layout/vList2"/>
    <dgm:cxn modelId="{4F90C43A-2BFF-488D-AC63-8920E62A7CDE}" type="presParOf" srcId="{ED1F9D16-C308-4FEC-BBFA-9D892E54A924}" destId="{9F920836-69CB-4D16-98E1-64BBE216438B}" srcOrd="0" destOrd="0" presId="urn:microsoft.com/office/officeart/2005/8/layout/vList2"/>
    <dgm:cxn modelId="{F8F8B346-4BED-4F53-A68B-5EC046A87488}" type="presParOf" srcId="{ED1F9D16-C308-4FEC-BBFA-9D892E54A924}" destId="{3FF281DD-442D-4590-8D9B-F3FA0D63F591}" srcOrd="1" destOrd="0" presId="urn:microsoft.com/office/officeart/2005/8/layout/vList2"/>
    <dgm:cxn modelId="{684A87D1-7BBA-4CDA-BC9E-6E9FCC4316F9}" type="presParOf" srcId="{ED1F9D16-C308-4FEC-BBFA-9D892E54A924}" destId="{71E52BAB-32F3-4044-9B32-0795CB3BE601}" srcOrd="2" destOrd="0" presId="urn:microsoft.com/office/officeart/2005/8/layout/vList2"/>
    <dgm:cxn modelId="{66FEC5B4-82CE-4075-BEA5-F84125F295CD}" type="presParOf" srcId="{ED1F9D16-C308-4FEC-BBFA-9D892E54A924}" destId="{AE734C89-84B3-4500-A9C0-4FFA364C675F}" srcOrd="3" destOrd="0" presId="urn:microsoft.com/office/officeart/2005/8/layout/vList2"/>
    <dgm:cxn modelId="{4C14B677-14DF-4C84-AD29-73E006EDE8C1}" type="presParOf" srcId="{ED1F9D16-C308-4FEC-BBFA-9D892E54A924}" destId="{6CB0FCFD-ECD1-4264-92D1-16CCABAC3961}" srcOrd="4" destOrd="0" presId="urn:microsoft.com/office/officeart/2005/8/layout/vList2"/>
    <dgm:cxn modelId="{8F586C95-2255-438B-97AC-A35419CFB6F7}" type="presParOf" srcId="{ED1F9D16-C308-4FEC-BBFA-9D892E54A924}" destId="{D2727208-33AB-40CD-A957-33A09633B848}" srcOrd="5" destOrd="0" presId="urn:microsoft.com/office/officeart/2005/8/layout/vList2"/>
    <dgm:cxn modelId="{B0714D3C-84A2-426C-9E06-C0032D147B29}" type="presParOf" srcId="{ED1F9D16-C308-4FEC-BBFA-9D892E54A924}" destId="{C7AB0DCD-0EC0-4CFC-975D-29ACE136B4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92855A-93D0-4869-8844-20C6F1AB8D1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2F5D7CE-F368-4574-BC42-537C0A98961E}">
      <dgm:prSet/>
      <dgm:spPr/>
      <dgm:t>
        <a:bodyPr/>
        <a:lstStyle/>
        <a:p>
          <a:r>
            <a:rPr lang="en-US"/>
            <a:t>Offense type &amp; level</a:t>
          </a:r>
        </a:p>
      </dgm:t>
    </dgm:pt>
    <dgm:pt modelId="{DEB5D03D-FD0D-4C1D-B52D-9BD58AAFE1AD}" type="parTrans" cxnId="{AD5BD7AD-35F1-4BE2-B397-7956C3E79EE5}">
      <dgm:prSet/>
      <dgm:spPr/>
      <dgm:t>
        <a:bodyPr/>
        <a:lstStyle/>
        <a:p>
          <a:endParaRPr lang="en-US"/>
        </a:p>
      </dgm:t>
    </dgm:pt>
    <dgm:pt modelId="{06A1DECE-5A7F-41DE-A973-4D46D9B3932A}" type="sibTrans" cxnId="{AD5BD7AD-35F1-4BE2-B397-7956C3E79EE5}">
      <dgm:prSet/>
      <dgm:spPr/>
      <dgm:t>
        <a:bodyPr/>
        <a:lstStyle/>
        <a:p>
          <a:endParaRPr lang="en-US"/>
        </a:p>
      </dgm:t>
    </dgm:pt>
    <dgm:pt modelId="{83108206-1BB2-4054-9140-AE974B2E3131}">
      <dgm:prSet/>
      <dgm:spPr/>
      <dgm:t>
        <a:bodyPr/>
        <a:lstStyle/>
        <a:p>
          <a:r>
            <a:rPr lang="en-US"/>
            <a:t>Screening and Risk Assessment Tools</a:t>
          </a:r>
        </a:p>
      </dgm:t>
    </dgm:pt>
    <dgm:pt modelId="{EBEC6082-797C-4054-B482-93E1F73973EE}" type="parTrans" cxnId="{51FEB005-49CE-4CF8-A601-441DFB0CE2D6}">
      <dgm:prSet/>
      <dgm:spPr/>
      <dgm:t>
        <a:bodyPr/>
        <a:lstStyle/>
        <a:p>
          <a:endParaRPr lang="en-US"/>
        </a:p>
      </dgm:t>
    </dgm:pt>
    <dgm:pt modelId="{2198CA97-F365-4A40-AA98-C4C02D94355C}" type="sibTrans" cxnId="{51FEB005-49CE-4CF8-A601-441DFB0CE2D6}">
      <dgm:prSet/>
      <dgm:spPr/>
      <dgm:t>
        <a:bodyPr/>
        <a:lstStyle/>
        <a:p>
          <a:endParaRPr lang="en-US"/>
        </a:p>
      </dgm:t>
    </dgm:pt>
    <dgm:pt modelId="{FAC490A4-7C90-4A2A-ABF5-EDA45B8714A8}">
      <dgm:prSet/>
      <dgm:spPr/>
      <dgm:t>
        <a:bodyPr/>
        <a:lstStyle/>
        <a:p>
          <a:r>
            <a:rPr lang="en-US"/>
            <a:t>Mental Health Evaluation</a:t>
          </a:r>
        </a:p>
      </dgm:t>
    </dgm:pt>
    <dgm:pt modelId="{89D82809-6349-4B3F-B57E-C9C4D9B77E72}" type="parTrans" cxnId="{B3AD92DF-953A-4CFA-913B-5D45FF3CDB8B}">
      <dgm:prSet/>
      <dgm:spPr/>
      <dgm:t>
        <a:bodyPr/>
        <a:lstStyle/>
        <a:p>
          <a:endParaRPr lang="en-US"/>
        </a:p>
      </dgm:t>
    </dgm:pt>
    <dgm:pt modelId="{3DEDB724-89E0-4475-A94B-D73C349678D8}" type="sibTrans" cxnId="{B3AD92DF-953A-4CFA-913B-5D45FF3CDB8B}">
      <dgm:prSet/>
      <dgm:spPr/>
      <dgm:t>
        <a:bodyPr/>
        <a:lstStyle/>
        <a:p>
          <a:endParaRPr lang="en-US"/>
        </a:p>
      </dgm:t>
    </dgm:pt>
    <dgm:pt modelId="{FF63683D-DCB5-49CF-89EE-DE3C2235FC08}">
      <dgm:prSet/>
      <dgm:spPr/>
      <dgm:t>
        <a:bodyPr/>
        <a:lstStyle/>
        <a:p>
          <a:r>
            <a:rPr lang="en-US"/>
            <a:t>Diagnosis</a:t>
          </a:r>
        </a:p>
      </dgm:t>
    </dgm:pt>
    <dgm:pt modelId="{85B2F715-CC51-4502-885D-5DF29ED1D039}" type="parTrans" cxnId="{DA9C0D3D-D9FC-42CA-A829-2B7EB7BE7FB8}">
      <dgm:prSet/>
      <dgm:spPr/>
      <dgm:t>
        <a:bodyPr/>
        <a:lstStyle/>
        <a:p>
          <a:endParaRPr lang="en-US"/>
        </a:p>
      </dgm:t>
    </dgm:pt>
    <dgm:pt modelId="{F08C2A15-C7D0-466F-B9ED-5E882E1DEC90}" type="sibTrans" cxnId="{DA9C0D3D-D9FC-42CA-A829-2B7EB7BE7FB8}">
      <dgm:prSet/>
      <dgm:spPr/>
      <dgm:t>
        <a:bodyPr/>
        <a:lstStyle/>
        <a:p>
          <a:endParaRPr lang="en-US"/>
        </a:p>
      </dgm:t>
    </dgm:pt>
    <dgm:pt modelId="{CFD740A3-02DB-4231-AF51-69F9628AE465}">
      <dgm:prSet/>
      <dgm:spPr/>
      <dgm:t>
        <a:bodyPr/>
        <a:lstStyle/>
        <a:p>
          <a:r>
            <a:rPr lang="en-US"/>
            <a:t>Referral Process</a:t>
          </a:r>
        </a:p>
      </dgm:t>
    </dgm:pt>
    <dgm:pt modelId="{786DC343-0580-4856-8A24-F6B41C440097}" type="parTrans" cxnId="{826A3752-227C-4612-BB8B-E8D64537AF7E}">
      <dgm:prSet/>
      <dgm:spPr/>
      <dgm:t>
        <a:bodyPr/>
        <a:lstStyle/>
        <a:p>
          <a:endParaRPr lang="en-US"/>
        </a:p>
      </dgm:t>
    </dgm:pt>
    <dgm:pt modelId="{23D71470-65B9-49AC-BF1C-A6383D9FC25E}" type="sibTrans" cxnId="{826A3752-227C-4612-BB8B-E8D64537AF7E}">
      <dgm:prSet/>
      <dgm:spPr/>
      <dgm:t>
        <a:bodyPr/>
        <a:lstStyle/>
        <a:p>
          <a:endParaRPr lang="en-US"/>
        </a:p>
      </dgm:t>
    </dgm:pt>
    <dgm:pt modelId="{C8AA091E-751D-409B-8482-9BAB9E2F53F3}">
      <dgm:prSet/>
      <dgm:spPr/>
      <dgm:t>
        <a:bodyPr/>
        <a:lstStyle/>
        <a:p>
          <a:r>
            <a:rPr lang="en-US"/>
            <a:t>Final Eligibility</a:t>
          </a:r>
        </a:p>
      </dgm:t>
    </dgm:pt>
    <dgm:pt modelId="{16487EE0-62E0-4199-9876-2ABFDEBDF431}" type="parTrans" cxnId="{98BAE7F3-77BB-479F-8FF1-BB6CDF30E401}">
      <dgm:prSet/>
      <dgm:spPr/>
      <dgm:t>
        <a:bodyPr/>
        <a:lstStyle/>
        <a:p>
          <a:endParaRPr lang="en-US"/>
        </a:p>
      </dgm:t>
    </dgm:pt>
    <dgm:pt modelId="{06336881-5E01-40B4-8C13-560121C2D2DE}" type="sibTrans" cxnId="{98BAE7F3-77BB-479F-8FF1-BB6CDF30E401}">
      <dgm:prSet/>
      <dgm:spPr/>
      <dgm:t>
        <a:bodyPr/>
        <a:lstStyle/>
        <a:p>
          <a:endParaRPr lang="en-US"/>
        </a:p>
      </dgm:t>
    </dgm:pt>
    <dgm:pt modelId="{3FE6CF85-9349-44E8-B432-EAC2B737B434}" type="pres">
      <dgm:prSet presAssocID="{7192855A-93D0-4869-8844-20C6F1AB8D12}" presName="linear" presStyleCnt="0">
        <dgm:presLayoutVars>
          <dgm:animLvl val="lvl"/>
          <dgm:resizeHandles val="exact"/>
        </dgm:presLayoutVars>
      </dgm:prSet>
      <dgm:spPr/>
    </dgm:pt>
    <dgm:pt modelId="{E15FF551-6E9D-4AC9-9918-7DD942ACB3F7}" type="pres">
      <dgm:prSet presAssocID="{E2F5D7CE-F368-4574-BC42-537C0A98961E}" presName="parentText" presStyleLbl="node1" presStyleIdx="0" presStyleCnt="6">
        <dgm:presLayoutVars>
          <dgm:chMax val="0"/>
          <dgm:bulletEnabled val="1"/>
        </dgm:presLayoutVars>
      </dgm:prSet>
      <dgm:spPr/>
    </dgm:pt>
    <dgm:pt modelId="{0C29B2CA-48A2-4079-AB57-0D67C0070F2D}" type="pres">
      <dgm:prSet presAssocID="{06A1DECE-5A7F-41DE-A973-4D46D9B3932A}" presName="spacer" presStyleCnt="0"/>
      <dgm:spPr/>
    </dgm:pt>
    <dgm:pt modelId="{6C92409A-062E-4FA9-9725-0B12A6DE3B43}" type="pres">
      <dgm:prSet presAssocID="{83108206-1BB2-4054-9140-AE974B2E3131}" presName="parentText" presStyleLbl="node1" presStyleIdx="1" presStyleCnt="6">
        <dgm:presLayoutVars>
          <dgm:chMax val="0"/>
          <dgm:bulletEnabled val="1"/>
        </dgm:presLayoutVars>
      </dgm:prSet>
      <dgm:spPr/>
    </dgm:pt>
    <dgm:pt modelId="{259DB5A5-C7C3-4970-A222-6F542FA54928}" type="pres">
      <dgm:prSet presAssocID="{2198CA97-F365-4A40-AA98-C4C02D94355C}" presName="spacer" presStyleCnt="0"/>
      <dgm:spPr/>
    </dgm:pt>
    <dgm:pt modelId="{FA7DA6AA-467B-4888-8872-2F6BC448A183}" type="pres">
      <dgm:prSet presAssocID="{FAC490A4-7C90-4A2A-ABF5-EDA45B8714A8}" presName="parentText" presStyleLbl="node1" presStyleIdx="2" presStyleCnt="6">
        <dgm:presLayoutVars>
          <dgm:chMax val="0"/>
          <dgm:bulletEnabled val="1"/>
        </dgm:presLayoutVars>
      </dgm:prSet>
      <dgm:spPr/>
    </dgm:pt>
    <dgm:pt modelId="{9C25AADA-B6A7-48C2-B7A2-EABD3251AFF8}" type="pres">
      <dgm:prSet presAssocID="{3DEDB724-89E0-4475-A94B-D73C349678D8}" presName="spacer" presStyleCnt="0"/>
      <dgm:spPr/>
    </dgm:pt>
    <dgm:pt modelId="{78C3442F-BFE8-49C5-9451-EA4D51E13150}" type="pres">
      <dgm:prSet presAssocID="{FF63683D-DCB5-49CF-89EE-DE3C2235FC08}" presName="parentText" presStyleLbl="node1" presStyleIdx="3" presStyleCnt="6">
        <dgm:presLayoutVars>
          <dgm:chMax val="0"/>
          <dgm:bulletEnabled val="1"/>
        </dgm:presLayoutVars>
      </dgm:prSet>
      <dgm:spPr/>
    </dgm:pt>
    <dgm:pt modelId="{861283A5-769A-49DD-9586-74FBDC0D2176}" type="pres">
      <dgm:prSet presAssocID="{F08C2A15-C7D0-466F-B9ED-5E882E1DEC90}" presName="spacer" presStyleCnt="0"/>
      <dgm:spPr/>
    </dgm:pt>
    <dgm:pt modelId="{FA29663B-0C72-4A02-B11C-DE624F542117}" type="pres">
      <dgm:prSet presAssocID="{CFD740A3-02DB-4231-AF51-69F9628AE465}" presName="parentText" presStyleLbl="node1" presStyleIdx="4" presStyleCnt="6">
        <dgm:presLayoutVars>
          <dgm:chMax val="0"/>
          <dgm:bulletEnabled val="1"/>
        </dgm:presLayoutVars>
      </dgm:prSet>
      <dgm:spPr/>
    </dgm:pt>
    <dgm:pt modelId="{A4256C9A-A6D7-4175-8B85-AA5FF61E8BD9}" type="pres">
      <dgm:prSet presAssocID="{23D71470-65B9-49AC-BF1C-A6383D9FC25E}" presName="spacer" presStyleCnt="0"/>
      <dgm:spPr/>
    </dgm:pt>
    <dgm:pt modelId="{CF09B34F-6BC7-4117-8B85-447059316150}" type="pres">
      <dgm:prSet presAssocID="{C8AA091E-751D-409B-8482-9BAB9E2F53F3}" presName="parentText" presStyleLbl="node1" presStyleIdx="5" presStyleCnt="6">
        <dgm:presLayoutVars>
          <dgm:chMax val="0"/>
          <dgm:bulletEnabled val="1"/>
        </dgm:presLayoutVars>
      </dgm:prSet>
      <dgm:spPr/>
    </dgm:pt>
  </dgm:ptLst>
  <dgm:cxnLst>
    <dgm:cxn modelId="{51FEB005-49CE-4CF8-A601-441DFB0CE2D6}" srcId="{7192855A-93D0-4869-8844-20C6F1AB8D12}" destId="{83108206-1BB2-4054-9140-AE974B2E3131}" srcOrd="1" destOrd="0" parTransId="{EBEC6082-797C-4054-B482-93E1F73973EE}" sibTransId="{2198CA97-F365-4A40-AA98-C4C02D94355C}"/>
    <dgm:cxn modelId="{C3A1E527-35DF-41C3-9527-CA7D617A7E00}" type="presOf" srcId="{7192855A-93D0-4869-8844-20C6F1AB8D12}" destId="{3FE6CF85-9349-44E8-B432-EAC2B737B434}" srcOrd="0" destOrd="0" presId="urn:microsoft.com/office/officeart/2005/8/layout/vList2"/>
    <dgm:cxn modelId="{A96D3A3C-4C8F-416A-B060-F573F4E4329E}" type="presOf" srcId="{83108206-1BB2-4054-9140-AE974B2E3131}" destId="{6C92409A-062E-4FA9-9725-0B12A6DE3B43}" srcOrd="0" destOrd="0" presId="urn:microsoft.com/office/officeart/2005/8/layout/vList2"/>
    <dgm:cxn modelId="{DA9C0D3D-D9FC-42CA-A829-2B7EB7BE7FB8}" srcId="{7192855A-93D0-4869-8844-20C6F1AB8D12}" destId="{FF63683D-DCB5-49CF-89EE-DE3C2235FC08}" srcOrd="3" destOrd="0" parTransId="{85B2F715-CC51-4502-885D-5DF29ED1D039}" sibTransId="{F08C2A15-C7D0-466F-B9ED-5E882E1DEC90}"/>
    <dgm:cxn modelId="{826A3752-227C-4612-BB8B-E8D64537AF7E}" srcId="{7192855A-93D0-4869-8844-20C6F1AB8D12}" destId="{CFD740A3-02DB-4231-AF51-69F9628AE465}" srcOrd="4" destOrd="0" parTransId="{786DC343-0580-4856-8A24-F6B41C440097}" sibTransId="{23D71470-65B9-49AC-BF1C-A6383D9FC25E}"/>
    <dgm:cxn modelId="{6A0F8E58-0BEB-4DBC-8A66-9B33A2457766}" type="presOf" srcId="{E2F5D7CE-F368-4574-BC42-537C0A98961E}" destId="{E15FF551-6E9D-4AC9-9918-7DD942ACB3F7}" srcOrd="0" destOrd="0" presId="urn:microsoft.com/office/officeart/2005/8/layout/vList2"/>
    <dgm:cxn modelId="{CD577688-8893-441D-BF8A-90F77FB4E142}" type="presOf" srcId="{C8AA091E-751D-409B-8482-9BAB9E2F53F3}" destId="{CF09B34F-6BC7-4117-8B85-447059316150}" srcOrd="0" destOrd="0" presId="urn:microsoft.com/office/officeart/2005/8/layout/vList2"/>
    <dgm:cxn modelId="{F50786AD-23C3-42E0-AFDA-CCF73B4A3A0B}" type="presOf" srcId="{FAC490A4-7C90-4A2A-ABF5-EDA45B8714A8}" destId="{FA7DA6AA-467B-4888-8872-2F6BC448A183}" srcOrd="0" destOrd="0" presId="urn:microsoft.com/office/officeart/2005/8/layout/vList2"/>
    <dgm:cxn modelId="{AD5BD7AD-35F1-4BE2-B397-7956C3E79EE5}" srcId="{7192855A-93D0-4869-8844-20C6F1AB8D12}" destId="{E2F5D7CE-F368-4574-BC42-537C0A98961E}" srcOrd="0" destOrd="0" parTransId="{DEB5D03D-FD0D-4C1D-B52D-9BD58AAFE1AD}" sibTransId="{06A1DECE-5A7F-41DE-A973-4D46D9B3932A}"/>
    <dgm:cxn modelId="{95C7B8C8-32F4-4625-8458-4D7D36454352}" type="presOf" srcId="{CFD740A3-02DB-4231-AF51-69F9628AE465}" destId="{FA29663B-0C72-4A02-B11C-DE624F542117}" srcOrd="0" destOrd="0" presId="urn:microsoft.com/office/officeart/2005/8/layout/vList2"/>
    <dgm:cxn modelId="{B3AD92DF-953A-4CFA-913B-5D45FF3CDB8B}" srcId="{7192855A-93D0-4869-8844-20C6F1AB8D12}" destId="{FAC490A4-7C90-4A2A-ABF5-EDA45B8714A8}" srcOrd="2" destOrd="0" parTransId="{89D82809-6349-4B3F-B57E-C9C4D9B77E72}" sibTransId="{3DEDB724-89E0-4475-A94B-D73C349678D8}"/>
    <dgm:cxn modelId="{EABFD6F2-0E21-4180-9501-E95C2DE66E0C}" type="presOf" srcId="{FF63683D-DCB5-49CF-89EE-DE3C2235FC08}" destId="{78C3442F-BFE8-49C5-9451-EA4D51E13150}" srcOrd="0" destOrd="0" presId="urn:microsoft.com/office/officeart/2005/8/layout/vList2"/>
    <dgm:cxn modelId="{98BAE7F3-77BB-479F-8FF1-BB6CDF30E401}" srcId="{7192855A-93D0-4869-8844-20C6F1AB8D12}" destId="{C8AA091E-751D-409B-8482-9BAB9E2F53F3}" srcOrd="5" destOrd="0" parTransId="{16487EE0-62E0-4199-9876-2ABFDEBDF431}" sibTransId="{06336881-5E01-40B4-8C13-560121C2D2DE}"/>
    <dgm:cxn modelId="{2E18B541-DD1F-4CF3-8095-6473A0CA7DC0}" type="presParOf" srcId="{3FE6CF85-9349-44E8-B432-EAC2B737B434}" destId="{E15FF551-6E9D-4AC9-9918-7DD942ACB3F7}" srcOrd="0" destOrd="0" presId="urn:microsoft.com/office/officeart/2005/8/layout/vList2"/>
    <dgm:cxn modelId="{A3789E24-2562-43ED-BD2F-979C4942F0BC}" type="presParOf" srcId="{3FE6CF85-9349-44E8-B432-EAC2B737B434}" destId="{0C29B2CA-48A2-4079-AB57-0D67C0070F2D}" srcOrd="1" destOrd="0" presId="urn:microsoft.com/office/officeart/2005/8/layout/vList2"/>
    <dgm:cxn modelId="{6AAE8885-4799-4023-9203-65EA5A3E2D11}" type="presParOf" srcId="{3FE6CF85-9349-44E8-B432-EAC2B737B434}" destId="{6C92409A-062E-4FA9-9725-0B12A6DE3B43}" srcOrd="2" destOrd="0" presId="urn:microsoft.com/office/officeart/2005/8/layout/vList2"/>
    <dgm:cxn modelId="{67D80363-5EA2-4459-94E0-F2E2AD4A8391}" type="presParOf" srcId="{3FE6CF85-9349-44E8-B432-EAC2B737B434}" destId="{259DB5A5-C7C3-4970-A222-6F542FA54928}" srcOrd="3" destOrd="0" presId="urn:microsoft.com/office/officeart/2005/8/layout/vList2"/>
    <dgm:cxn modelId="{44E2B87E-0F9D-47A7-A2E9-AA289CAB2A13}" type="presParOf" srcId="{3FE6CF85-9349-44E8-B432-EAC2B737B434}" destId="{FA7DA6AA-467B-4888-8872-2F6BC448A183}" srcOrd="4" destOrd="0" presId="urn:microsoft.com/office/officeart/2005/8/layout/vList2"/>
    <dgm:cxn modelId="{DA49133E-7527-4A5D-8108-9963A2421628}" type="presParOf" srcId="{3FE6CF85-9349-44E8-B432-EAC2B737B434}" destId="{9C25AADA-B6A7-48C2-B7A2-EABD3251AFF8}" srcOrd="5" destOrd="0" presId="urn:microsoft.com/office/officeart/2005/8/layout/vList2"/>
    <dgm:cxn modelId="{1D76A842-E008-4657-9CA6-7EE2AF9BB8F4}" type="presParOf" srcId="{3FE6CF85-9349-44E8-B432-EAC2B737B434}" destId="{78C3442F-BFE8-49C5-9451-EA4D51E13150}" srcOrd="6" destOrd="0" presId="urn:microsoft.com/office/officeart/2005/8/layout/vList2"/>
    <dgm:cxn modelId="{304E6F5F-D369-4175-92CA-8801452323FB}" type="presParOf" srcId="{3FE6CF85-9349-44E8-B432-EAC2B737B434}" destId="{861283A5-769A-49DD-9586-74FBDC0D2176}" srcOrd="7" destOrd="0" presId="urn:microsoft.com/office/officeart/2005/8/layout/vList2"/>
    <dgm:cxn modelId="{EB5E677B-55E8-40D1-A8B6-24989D84D657}" type="presParOf" srcId="{3FE6CF85-9349-44E8-B432-EAC2B737B434}" destId="{FA29663B-0C72-4A02-B11C-DE624F542117}" srcOrd="8" destOrd="0" presId="urn:microsoft.com/office/officeart/2005/8/layout/vList2"/>
    <dgm:cxn modelId="{22C80481-6B97-4C8C-B306-1ABA76A17D2B}" type="presParOf" srcId="{3FE6CF85-9349-44E8-B432-EAC2B737B434}" destId="{A4256C9A-A6D7-4175-8B85-AA5FF61E8BD9}" srcOrd="9" destOrd="0" presId="urn:microsoft.com/office/officeart/2005/8/layout/vList2"/>
    <dgm:cxn modelId="{7D08C98E-43BA-4F37-957D-96A92A38DAEB}" type="presParOf" srcId="{3FE6CF85-9349-44E8-B432-EAC2B737B434}" destId="{CF09B34F-6BC7-4117-8B85-44705931615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92855A-93D0-4869-8844-20C6F1AB8D1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2FDBF16-372B-4F64-AD94-69978558E94C}">
      <dgm:prSet phldr="0"/>
      <dgm:spPr/>
      <dgm:t>
        <a:bodyPr/>
        <a:lstStyle/>
        <a:p>
          <a:r>
            <a:rPr lang="en-US"/>
            <a:t>Unsuccessful Program Completion</a:t>
          </a:r>
        </a:p>
      </dgm:t>
    </dgm:pt>
    <dgm:pt modelId="{8FB28D6C-546A-44EE-B73E-5A8E9E40BACA}" type="parTrans" cxnId="{E5030400-34AB-487A-A625-45A4877B4715}">
      <dgm:prSet/>
      <dgm:spPr/>
    </dgm:pt>
    <dgm:pt modelId="{0A166A31-5162-417E-9E97-ECBC07F29B50}" type="sibTrans" cxnId="{E5030400-34AB-487A-A625-45A4877B4715}">
      <dgm:prSet/>
      <dgm:spPr/>
    </dgm:pt>
    <dgm:pt modelId="{5E6E6E70-5AFB-4E28-A3BC-12CE829586E2}">
      <dgm:prSet phldr="0"/>
      <dgm:spPr/>
      <dgm:t>
        <a:bodyPr/>
        <a:lstStyle/>
        <a:p>
          <a:pPr rtl="0"/>
          <a:r>
            <a:rPr lang="en-US"/>
            <a:t>Individualized Treatment Plans</a:t>
          </a:r>
        </a:p>
      </dgm:t>
    </dgm:pt>
    <dgm:pt modelId="{3A70E7DD-580B-45F0-9C3A-246294A3204B}" type="parTrans" cxnId="{C520C5E6-0823-43FB-AFC5-E55CBA0D7463}">
      <dgm:prSet/>
      <dgm:spPr/>
    </dgm:pt>
    <dgm:pt modelId="{BC18312A-9F6E-4BF8-AC55-C7A42B8C9100}" type="sibTrans" cxnId="{C520C5E6-0823-43FB-AFC5-E55CBA0D7463}">
      <dgm:prSet/>
      <dgm:spPr/>
    </dgm:pt>
    <dgm:pt modelId="{3821020D-1D71-499A-BC3D-5BCA35F57503}">
      <dgm:prSet phldr="0"/>
      <dgm:spPr/>
      <dgm:t>
        <a:bodyPr/>
        <a:lstStyle/>
        <a:p>
          <a:r>
            <a:rPr lang="en-US"/>
            <a:t>Incentives and Sanctions</a:t>
          </a:r>
        </a:p>
      </dgm:t>
    </dgm:pt>
    <dgm:pt modelId="{DF0663C8-3FA2-4AFF-8E6C-23EE22CC7FC1}" type="parTrans" cxnId="{0C159734-3612-4F9D-9357-9C8A25D6BE0A}">
      <dgm:prSet/>
      <dgm:spPr/>
    </dgm:pt>
    <dgm:pt modelId="{1658EF18-69F0-4602-A467-D5F10468693E}" type="sibTrans" cxnId="{0C159734-3612-4F9D-9357-9C8A25D6BE0A}">
      <dgm:prSet/>
      <dgm:spPr/>
    </dgm:pt>
    <dgm:pt modelId="{9EB83B69-43F7-413B-A159-5EA1B302F872}">
      <dgm:prSet phldr="0"/>
      <dgm:spPr/>
      <dgm:t>
        <a:bodyPr/>
        <a:lstStyle/>
        <a:p>
          <a:r>
            <a:rPr lang="en-US"/>
            <a:t>Successful Program Completion</a:t>
          </a:r>
        </a:p>
      </dgm:t>
    </dgm:pt>
    <dgm:pt modelId="{EE8F0495-B1AD-47AA-92EF-71E707A17322}" type="parTrans" cxnId="{AEFDD3D3-9546-4C61-A7E4-B6AEF7776015}">
      <dgm:prSet/>
      <dgm:spPr/>
    </dgm:pt>
    <dgm:pt modelId="{53179822-80D1-41DA-868A-B5F1D5D917C5}" type="sibTrans" cxnId="{AEFDD3D3-9546-4C61-A7E4-B6AEF7776015}">
      <dgm:prSet/>
      <dgm:spPr/>
    </dgm:pt>
    <dgm:pt modelId="{3FE6CF85-9349-44E8-B432-EAC2B737B434}" type="pres">
      <dgm:prSet presAssocID="{7192855A-93D0-4869-8844-20C6F1AB8D12}" presName="linear" presStyleCnt="0">
        <dgm:presLayoutVars>
          <dgm:animLvl val="lvl"/>
          <dgm:resizeHandles val="exact"/>
        </dgm:presLayoutVars>
      </dgm:prSet>
      <dgm:spPr/>
    </dgm:pt>
    <dgm:pt modelId="{4BE90A49-7AF4-42DB-8EAE-1FC886E963BD}" type="pres">
      <dgm:prSet presAssocID="{5E6E6E70-5AFB-4E28-A3BC-12CE829586E2}" presName="parentText" presStyleLbl="node1" presStyleIdx="0" presStyleCnt="4">
        <dgm:presLayoutVars>
          <dgm:chMax val="0"/>
          <dgm:bulletEnabled val="1"/>
        </dgm:presLayoutVars>
      </dgm:prSet>
      <dgm:spPr/>
    </dgm:pt>
    <dgm:pt modelId="{17ECC069-877D-42BF-A514-994DF7E01CD6}" type="pres">
      <dgm:prSet presAssocID="{BC18312A-9F6E-4BF8-AC55-C7A42B8C9100}" presName="spacer" presStyleCnt="0"/>
      <dgm:spPr/>
    </dgm:pt>
    <dgm:pt modelId="{9FA2BD90-CE00-49FA-8A6E-5D1BFE64EC66}" type="pres">
      <dgm:prSet presAssocID="{3821020D-1D71-499A-BC3D-5BCA35F57503}" presName="parentText" presStyleLbl="node1" presStyleIdx="1" presStyleCnt="4">
        <dgm:presLayoutVars>
          <dgm:chMax val="0"/>
          <dgm:bulletEnabled val="1"/>
        </dgm:presLayoutVars>
      </dgm:prSet>
      <dgm:spPr/>
    </dgm:pt>
    <dgm:pt modelId="{63488953-202F-46FB-A758-880E510F6972}" type="pres">
      <dgm:prSet presAssocID="{1658EF18-69F0-4602-A467-D5F10468693E}" presName="spacer" presStyleCnt="0"/>
      <dgm:spPr/>
    </dgm:pt>
    <dgm:pt modelId="{7E916E96-3901-4A05-9D04-7CBAE6F81775}" type="pres">
      <dgm:prSet presAssocID="{9EB83B69-43F7-413B-A159-5EA1B302F872}" presName="parentText" presStyleLbl="node1" presStyleIdx="2" presStyleCnt="4">
        <dgm:presLayoutVars>
          <dgm:chMax val="0"/>
          <dgm:bulletEnabled val="1"/>
        </dgm:presLayoutVars>
      </dgm:prSet>
      <dgm:spPr/>
    </dgm:pt>
    <dgm:pt modelId="{465B2CC3-4E96-492F-92AE-6341EBCF805A}" type="pres">
      <dgm:prSet presAssocID="{53179822-80D1-41DA-868A-B5F1D5D917C5}" presName="spacer" presStyleCnt="0"/>
      <dgm:spPr/>
    </dgm:pt>
    <dgm:pt modelId="{DF6EBAD0-462F-4624-8196-59C54964FAFF}" type="pres">
      <dgm:prSet presAssocID="{02FDBF16-372B-4F64-AD94-69978558E94C}" presName="parentText" presStyleLbl="node1" presStyleIdx="3" presStyleCnt="4">
        <dgm:presLayoutVars>
          <dgm:chMax val="0"/>
          <dgm:bulletEnabled val="1"/>
        </dgm:presLayoutVars>
      </dgm:prSet>
      <dgm:spPr/>
    </dgm:pt>
  </dgm:ptLst>
  <dgm:cxnLst>
    <dgm:cxn modelId="{E5030400-34AB-487A-A625-45A4877B4715}" srcId="{7192855A-93D0-4869-8844-20C6F1AB8D12}" destId="{02FDBF16-372B-4F64-AD94-69978558E94C}" srcOrd="3" destOrd="0" parTransId="{8FB28D6C-546A-44EE-B73E-5A8E9E40BACA}" sibTransId="{0A166A31-5162-417E-9E97-ECBC07F29B50}"/>
    <dgm:cxn modelId="{C3A1E527-35DF-41C3-9527-CA7D617A7E00}" type="presOf" srcId="{7192855A-93D0-4869-8844-20C6F1AB8D12}" destId="{3FE6CF85-9349-44E8-B432-EAC2B737B434}" srcOrd="0" destOrd="0" presId="urn:microsoft.com/office/officeart/2005/8/layout/vList2"/>
    <dgm:cxn modelId="{0C159734-3612-4F9D-9357-9C8A25D6BE0A}" srcId="{7192855A-93D0-4869-8844-20C6F1AB8D12}" destId="{3821020D-1D71-499A-BC3D-5BCA35F57503}" srcOrd="1" destOrd="0" parTransId="{DF0663C8-3FA2-4AFF-8E6C-23EE22CC7FC1}" sibTransId="{1658EF18-69F0-4602-A467-D5F10468693E}"/>
    <dgm:cxn modelId="{CF833B60-1050-4E64-82A9-4157000BFE2A}" type="presOf" srcId="{5E6E6E70-5AFB-4E28-A3BC-12CE829586E2}" destId="{4BE90A49-7AF4-42DB-8EAE-1FC886E963BD}" srcOrd="0" destOrd="0" presId="urn:microsoft.com/office/officeart/2005/8/layout/vList2"/>
    <dgm:cxn modelId="{4ED6496F-77A3-4705-8E77-2F53692E217E}" type="presOf" srcId="{02FDBF16-372B-4F64-AD94-69978558E94C}" destId="{DF6EBAD0-462F-4624-8196-59C54964FAFF}" srcOrd="0" destOrd="0" presId="urn:microsoft.com/office/officeart/2005/8/layout/vList2"/>
    <dgm:cxn modelId="{3E2D0372-26CB-4153-A9C2-45C9391F8D75}" type="presOf" srcId="{9EB83B69-43F7-413B-A159-5EA1B302F872}" destId="{7E916E96-3901-4A05-9D04-7CBAE6F81775}" srcOrd="0" destOrd="0" presId="urn:microsoft.com/office/officeart/2005/8/layout/vList2"/>
    <dgm:cxn modelId="{CE197A87-A26F-441F-9FF9-946DA8B73361}" type="presOf" srcId="{3821020D-1D71-499A-BC3D-5BCA35F57503}" destId="{9FA2BD90-CE00-49FA-8A6E-5D1BFE64EC66}" srcOrd="0" destOrd="0" presId="urn:microsoft.com/office/officeart/2005/8/layout/vList2"/>
    <dgm:cxn modelId="{AEFDD3D3-9546-4C61-A7E4-B6AEF7776015}" srcId="{7192855A-93D0-4869-8844-20C6F1AB8D12}" destId="{9EB83B69-43F7-413B-A159-5EA1B302F872}" srcOrd="2" destOrd="0" parTransId="{EE8F0495-B1AD-47AA-92EF-71E707A17322}" sibTransId="{53179822-80D1-41DA-868A-B5F1D5D917C5}"/>
    <dgm:cxn modelId="{C520C5E6-0823-43FB-AFC5-E55CBA0D7463}" srcId="{7192855A-93D0-4869-8844-20C6F1AB8D12}" destId="{5E6E6E70-5AFB-4E28-A3BC-12CE829586E2}" srcOrd="0" destOrd="0" parTransId="{3A70E7DD-580B-45F0-9C3A-246294A3204B}" sibTransId="{BC18312A-9F6E-4BF8-AC55-C7A42B8C9100}"/>
    <dgm:cxn modelId="{D3878F48-50F2-4543-A0E7-102069E9D79B}" type="presParOf" srcId="{3FE6CF85-9349-44E8-B432-EAC2B737B434}" destId="{4BE90A49-7AF4-42DB-8EAE-1FC886E963BD}" srcOrd="0" destOrd="0" presId="urn:microsoft.com/office/officeart/2005/8/layout/vList2"/>
    <dgm:cxn modelId="{FAFD323A-D2CC-4A78-AB0A-658594E51522}" type="presParOf" srcId="{3FE6CF85-9349-44E8-B432-EAC2B737B434}" destId="{17ECC069-877D-42BF-A514-994DF7E01CD6}" srcOrd="1" destOrd="0" presId="urn:microsoft.com/office/officeart/2005/8/layout/vList2"/>
    <dgm:cxn modelId="{65B0DB1E-2B80-441D-8C25-4D59362D6387}" type="presParOf" srcId="{3FE6CF85-9349-44E8-B432-EAC2B737B434}" destId="{9FA2BD90-CE00-49FA-8A6E-5D1BFE64EC66}" srcOrd="2" destOrd="0" presId="urn:microsoft.com/office/officeart/2005/8/layout/vList2"/>
    <dgm:cxn modelId="{CA34D7DC-B194-4776-88D4-D586322E2A91}" type="presParOf" srcId="{3FE6CF85-9349-44E8-B432-EAC2B737B434}" destId="{63488953-202F-46FB-A758-880E510F6972}" srcOrd="3" destOrd="0" presId="urn:microsoft.com/office/officeart/2005/8/layout/vList2"/>
    <dgm:cxn modelId="{83BA29D1-F210-4109-905D-B6198350CE16}" type="presParOf" srcId="{3FE6CF85-9349-44E8-B432-EAC2B737B434}" destId="{7E916E96-3901-4A05-9D04-7CBAE6F81775}" srcOrd="4" destOrd="0" presId="urn:microsoft.com/office/officeart/2005/8/layout/vList2"/>
    <dgm:cxn modelId="{DB6BFA5F-FFEF-4EFA-B0D7-1034D3AF3801}" type="presParOf" srcId="{3FE6CF85-9349-44E8-B432-EAC2B737B434}" destId="{465B2CC3-4E96-492F-92AE-6341EBCF805A}" srcOrd="5" destOrd="0" presId="urn:microsoft.com/office/officeart/2005/8/layout/vList2"/>
    <dgm:cxn modelId="{211EFB5D-22AC-4767-A298-D0BAE6F609AF}" type="presParOf" srcId="{3FE6CF85-9349-44E8-B432-EAC2B737B434}" destId="{DF6EBAD0-462F-4624-8196-59C54964FA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BAFE9-CE17-47AB-B136-BF313ECF878E}">
      <dsp:nvSpPr>
        <dsp:cNvPr id="0" name=""/>
        <dsp:cNvSpPr/>
      </dsp:nvSpPr>
      <dsp:spPr>
        <a:xfrm rot="16200000">
          <a:off x="-326654" y="328034"/>
          <a:ext cx="4244464" cy="358839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6.7%</a:t>
          </a:r>
          <a:endParaRPr lang="en-US" sz="2300" kern="1200" dirty="0">
            <a:solidFill>
              <a:srgbClr val="FFCC00"/>
            </a:solidFill>
          </a:endParaRPr>
        </a:p>
        <a:p>
          <a:pPr marL="0" lvl="0" indent="0" algn="ctr" defTabSz="1022350">
            <a:lnSpc>
              <a:spcPct val="90000"/>
            </a:lnSpc>
            <a:spcBef>
              <a:spcPct val="0"/>
            </a:spcBef>
            <a:spcAft>
              <a:spcPct val="35000"/>
            </a:spcAft>
            <a:buNone/>
          </a:pPr>
          <a:r>
            <a:rPr lang="en-US" sz="2300" kern="1200" dirty="0"/>
            <a:t>Of the U.S. adult population experienced a </a:t>
          </a:r>
          <a:r>
            <a:rPr lang="en-US" sz="2300" b="1" kern="1200" dirty="0">
              <a:solidFill>
                <a:schemeClr val="tx1"/>
              </a:solidFill>
            </a:rPr>
            <a:t>co-occurring substance use disorder </a:t>
          </a:r>
          <a:r>
            <a:rPr lang="en-US" sz="2300" b="0" kern="1200" dirty="0"/>
            <a:t>and mental illness in 2020</a:t>
          </a:r>
        </a:p>
        <a:p>
          <a:pPr marL="0" lvl="0" indent="0" algn="ctr" defTabSz="1022350">
            <a:lnSpc>
              <a:spcPct val="90000"/>
            </a:lnSpc>
            <a:spcBef>
              <a:spcPct val="0"/>
            </a:spcBef>
            <a:spcAft>
              <a:spcPct val="35000"/>
            </a:spcAft>
            <a:buNone/>
          </a:pPr>
          <a:endParaRPr lang="en-US" sz="2300" kern="1200" dirty="0"/>
        </a:p>
      </dsp:txBody>
      <dsp:txXfrm rot="5400000">
        <a:off x="1381" y="848892"/>
        <a:ext cx="3588395" cy="2546678"/>
      </dsp:txXfrm>
    </dsp:sp>
    <dsp:sp modelId="{3D564028-580E-468C-9F01-D3E671F9F597}">
      <dsp:nvSpPr>
        <dsp:cNvPr id="0" name=""/>
        <dsp:cNvSpPr/>
      </dsp:nvSpPr>
      <dsp:spPr>
        <a:xfrm rot="16200000">
          <a:off x="3530871" y="328034"/>
          <a:ext cx="4244464" cy="3588395"/>
        </a:xfrm>
        <a:prstGeom prst="flowChartManualOperation">
          <a:avLst/>
        </a:prstGeom>
        <a:solidFill>
          <a:schemeClr val="accent2">
            <a:hueOff val="-1296660"/>
            <a:satOff val="2801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21%</a:t>
          </a:r>
          <a:r>
            <a:rPr lang="en-US" sz="2300" b="1" kern="1200" dirty="0">
              <a:latin typeface="+mj-lt"/>
            </a:rPr>
            <a:t> </a:t>
          </a:r>
        </a:p>
        <a:p>
          <a:pPr marL="0" lvl="0" indent="0" algn="ctr" defTabSz="1022350">
            <a:lnSpc>
              <a:spcPct val="90000"/>
            </a:lnSpc>
            <a:spcBef>
              <a:spcPct val="0"/>
            </a:spcBef>
            <a:spcAft>
              <a:spcPct val="35000"/>
            </a:spcAft>
            <a:buNone/>
          </a:pPr>
          <a:r>
            <a:rPr lang="en-US" sz="2300" kern="1200" dirty="0"/>
            <a:t>Of the </a:t>
          </a:r>
          <a:r>
            <a:rPr lang="en-US" sz="2300" b="0" kern="1200" dirty="0"/>
            <a:t>U.S. adult population </a:t>
          </a:r>
          <a:r>
            <a:rPr lang="en-US" sz="2300" kern="1200" dirty="0"/>
            <a:t>experienced </a:t>
          </a:r>
          <a:r>
            <a:rPr lang="en-US" sz="2300" b="1" kern="1200" dirty="0">
              <a:solidFill>
                <a:schemeClr val="tx1"/>
              </a:solidFill>
            </a:rPr>
            <a:t>mental illness </a:t>
          </a:r>
          <a:br>
            <a:rPr lang="en-US" sz="2300" kern="1200" dirty="0"/>
          </a:br>
          <a:r>
            <a:rPr lang="en-US" sz="2300" kern="1200" dirty="0"/>
            <a:t>in 2020</a:t>
          </a:r>
        </a:p>
        <a:p>
          <a:pPr marL="0" lvl="0" indent="0" algn="ctr" defTabSz="1022350">
            <a:lnSpc>
              <a:spcPct val="90000"/>
            </a:lnSpc>
            <a:spcBef>
              <a:spcPct val="0"/>
            </a:spcBef>
            <a:spcAft>
              <a:spcPct val="35000"/>
            </a:spcAft>
            <a:buNone/>
          </a:pPr>
          <a:endParaRPr lang="en-US" sz="2300" kern="1200" dirty="0"/>
        </a:p>
      </dsp:txBody>
      <dsp:txXfrm rot="5400000">
        <a:off x="3858906" y="848892"/>
        <a:ext cx="3588395" cy="2546678"/>
      </dsp:txXfrm>
    </dsp:sp>
    <dsp:sp modelId="{5267F18D-1799-4EB3-BD9E-D79DB2971130}">
      <dsp:nvSpPr>
        <dsp:cNvPr id="0" name=""/>
        <dsp:cNvSpPr/>
      </dsp:nvSpPr>
      <dsp:spPr>
        <a:xfrm rot="16200000">
          <a:off x="7388396" y="328034"/>
          <a:ext cx="4244464" cy="3588395"/>
        </a:xfrm>
        <a:prstGeom prst="flowChartManualOperation">
          <a:avLst/>
        </a:prstGeom>
        <a:solidFill>
          <a:schemeClr val="accent2">
            <a:hueOff val="-2593320"/>
            <a:satOff val="56034"/>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5.6%</a:t>
          </a:r>
          <a:endParaRPr lang="en-US" sz="2300" kern="1200" dirty="0">
            <a:solidFill>
              <a:srgbClr val="FFCC00"/>
            </a:solidFill>
          </a:endParaRPr>
        </a:p>
        <a:p>
          <a:pPr marL="0" lvl="0" indent="0" algn="ctr" defTabSz="1022350">
            <a:lnSpc>
              <a:spcPct val="90000"/>
            </a:lnSpc>
            <a:spcBef>
              <a:spcPct val="0"/>
            </a:spcBef>
            <a:spcAft>
              <a:spcPct val="35000"/>
            </a:spcAft>
            <a:buNone/>
          </a:pPr>
          <a:r>
            <a:rPr lang="en-US" sz="2300" kern="1200" dirty="0"/>
            <a:t>Of the </a:t>
          </a:r>
          <a:r>
            <a:rPr lang="en-US" sz="2300" b="0" kern="1200" dirty="0"/>
            <a:t>U.S. adult population experienced</a:t>
          </a:r>
          <a:r>
            <a:rPr lang="en-US" sz="2300" b="1" kern="1200" dirty="0"/>
            <a:t> </a:t>
          </a:r>
          <a:r>
            <a:rPr lang="en-US" sz="2300" kern="1200" dirty="0"/>
            <a:t>a </a:t>
          </a:r>
          <a:r>
            <a:rPr lang="en-US" sz="2300" b="1" kern="1200" dirty="0">
              <a:solidFill>
                <a:schemeClr val="tx1"/>
              </a:solidFill>
            </a:rPr>
            <a:t>Serious Mental Illness</a:t>
          </a:r>
          <a:r>
            <a:rPr lang="en-US" sz="2300" kern="1200" dirty="0">
              <a:solidFill>
                <a:schemeClr val="tx1"/>
              </a:solidFill>
            </a:rPr>
            <a:t> </a:t>
          </a:r>
          <a:r>
            <a:rPr lang="en-US" sz="2300" kern="1200" dirty="0"/>
            <a:t>(SMI) in 2020</a:t>
          </a:r>
        </a:p>
        <a:p>
          <a:pPr marL="0" lvl="0" indent="0" algn="ctr" defTabSz="1022350">
            <a:lnSpc>
              <a:spcPct val="90000"/>
            </a:lnSpc>
            <a:spcBef>
              <a:spcPct val="0"/>
            </a:spcBef>
            <a:spcAft>
              <a:spcPct val="35000"/>
            </a:spcAft>
            <a:buNone/>
          </a:pPr>
          <a:endParaRPr lang="en-US" sz="2300" kern="1200" dirty="0"/>
        </a:p>
      </dsp:txBody>
      <dsp:txXfrm rot="5400000">
        <a:off x="7716431" y="848892"/>
        <a:ext cx="3588395" cy="2546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0A0C-0C6C-429C-BA51-BCBD3F8AA3CD}">
      <dsp:nvSpPr>
        <dsp:cNvPr id="0" name=""/>
        <dsp:cNvSpPr/>
      </dsp:nvSpPr>
      <dsp:spPr>
        <a:xfrm>
          <a:off x="0" y="69259"/>
          <a:ext cx="6666833" cy="4797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Policy and Procedures Manual</a:t>
          </a:r>
        </a:p>
      </dsp:txBody>
      <dsp:txXfrm>
        <a:off x="23417" y="92676"/>
        <a:ext cx="6619999" cy="432866"/>
      </dsp:txXfrm>
    </dsp:sp>
    <dsp:sp modelId="{61D10C58-224C-41F6-B00E-E9B7B0A79A92}">
      <dsp:nvSpPr>
        <dsp:cNvPr id="0" name=""/>
        <dsp:cNvSpPr/>
      </dsp:nvSpPr>
      <dsp:spPr>
        <a:xfrm>
          <a:off x="0" y="606559"/>
          <a:ext cx="6666833" cy="479700"/>
        </a:xfrm>
        <a:prstGeom prst="roundRect">
          <a:avLst/>
        </a:prstGeom>
        <a:gradFill rotWithShape="0">
          <a:gsLst>
            <a:gs pos="0">
              <a:schemeClr val="accent5">
                <a:hueOff val="1209489"/>
                <a:satOff val="-479"/>
                <a:lumOff val="-3312"/>
                <a:alphaOff val="0"/>
                <a:satMod val="103000"/>
                <a:lumMod val="102000"/>
                <a:tint val="94000"/>
              </a:schemeClr>
            </a:gs>
            <a:gs pos="50000">
              <a:schemeClr val="accent5">
                <a:hueOff val="1209489"/>
                <a:satOff val="-479"/>
                <a:lumOff val="-3312"/>
                <a:alphaOff val="0"/>
                <a:satMod val="110000"/>
                <a:lumMod val="100000"/>
                <a:shade val="100000"/>
              </a:schemeClr>
            </a:gs>
            <a:gs pos="100000">
              <a:schemeClr val="accent5">
                <a:hueOff val="1209489"/>
                <a:satOff val="-479"/>
                <a:lumOff val="-33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Participant Handbook</a:t>
          </a:r>
        </a:p>
      </dsp:txBody>
      <dsp:txXfrm>
        <a:off x="23417" y="629976"/>
        <a:ext cx="6619999" cy="432866"/>
      </dsp:txXfrm>
    </dsp:sp>
    <dsp:sp modelId="{17AFB872-51F4-4D48-A731-E72C9A9571A9}">
      <dsp:nvSpPr>
        <dsp:cNvPr id="0" name=""/>
        <dsp:cNvSpPr/>
      </dsp:nvSpPr>
      <dsp:spPr>
        <a:xfrm>
          <a:off x="0" y="1143859"/>
          <a:ext cx="6666833" cy="479700"/>
        </a:xfrm>
        <a:prstGeom prst="roundRect">
          <a:avLst/>
        </a:prstGeom>
        <a:gradFill rotWithShape="0">
          <a:gsLst>
            <a:gs pos="0">
              <a:schemeClr val="accent5">
                <a:hueOff val="2418979"/>
                <a:satOff val="-958"/>
                <a:lumOff val="-6624"/>
                <a:alphaOff val="0"/>
                <a:satMod val="103000"/>
                <a:lumMod val="102000"/>
                <a:tint val="94000"/>
              </a:schemeClr>
            </a:gs>
            <a:gs pos="50000">
              <a:schemeClr val="accent5">
                <a:hueOff val="2418979"/>
                <a:satOff val="-958"/>
                <a:lumOff val="-6624"/>
                <a:alphaOff val="0"/>
                <a:satMod val="110000"/>
                <a:lumMod val="100000"/>
                <a:shade val="100000"/>
              </a:schemeClr>
            </a:gs>
            <a:gs pos="100000">
              <a:schemeClr val="accent5">
                <a:hueOff val="2418979"/>
                <a:satOff val="-958"/>
                <a:lumOff val="-66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Referral and Screening Procedures (HIPAA release)</a:t>
          </a:r>
        </a:p>
      </dsp:txBody>
      <dsp:txXfrm>
        <a:off x="23417" y="1167276"/>
        <a:ext cx="6619999" cy="432866"/>
      </dsp:txXfrm>
    </dsp:sp>
    <dsp:sp modelId="{726DF4BE-DCFB-4570-AE94-3B8B4AF79127}">
      <dsp:nvSpPr>
        <dsp:cNvPr id="0" name=""/>
        <dsp:cNvSpPr/>
      </dsp:nvSpPr>
      <dsp:spPr>
        <a:xfrm>
          <a:off x="0" y="1681159"/>
          <a:ext cx="6666833" cy="479700"/>
        </a:xfrm>
        <a:prstGeom prst="roundRect">
          <a:avLst/>
        </a:prstGeom>
        <a:gradFill rotWithShape="0">
          <a:gsLst>
            <a:gs pos="0">
              <a:schemeClr val="accent5">
                <a:hueOff val="3628468"/>
                <a:satOff val="-1437"/>
                <a:lumOff val="-9935"/>
                <a:alphaOff val="0"/>
                <a:satMod val="103000"/>
                <a:lumMod val="102000"/>
                <a:tint val="94000"/>
              </a:schemeClr>
            </a:gs>
            <a:gs pos="50000">
              <a:schemeClr val="accent5">
                <a:hueOff val="3628468"/>
                <a:satOff val="-1437"/>
                <a:lumOff val="-9935"/>
                <a:alphaOff val="0"/>
                <a:satMod val="110000"/>
                <a:lumMod val="100000"/>
                <a:shade val="100000"/>
              </a:schemeClr>
            </a:gs>
            <a:gs pos="100000">
              <a:schemeClr val="accent5">
                <a:hueOff val="3628468"/>
                <a:satOff val="-1437"/>
                <a:lumOff val="-9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Eligibility Criteria</a:t>
          </a:r>
        </a:p>
      </dsp:txBody>
      <dsp:txXfrm>
        <a:off x="23417" y="1704576"/>
        <a:ext cx="6619999" cy="432866"/>
      </dsp:txXfrm>
    </dsp:sp>
    <dsp:sp modelId="{637BAA00-DCA6-4578-84AE-6A885DDA8EB8}">
      <dsp:nvSpPr>
        <dsp:cNvPr id="0" name=""/>
        <dsp:cNvSpPr/>
      </dsp:nvSpPr>
      <dsp:spPr>
        <a:xfrm>
          <a:off x="0" y="2218460"/>
          <a:ext cx="6666833" cy="479700"/>
        </a:xfrm>
        <a:prstGeom prst="roundRect">
          <a:avLst/>
        </a:prstGeom>
        <a:gradFill rotWithShape="0">
          <a:gsLst>
            <a:gs pos="0">
              <a:schemeClr val="accent5">
                <a:hueOff val="4837957"/>
                <a:satOff val="-1916"/>
                <a:lumOff val="-13247"/>
                <a:alphaOff val="0"/>
                <a:satMod val="103000"/>
                <a:lumMod val="102000"/>
                <a:tint val="94000"/>
              </a:schemeClr>
            </a:gs>
            <a:gs pos="50000">
              <a:schemeClr val="accent5">
                <a:hueOff val="4837957"/>
                <a:satOff val="-1916"/>
                <a:lumOff val="-13247"/>
                <a:alphaOff val="0"/>
                <a:satMod val="110000"/>
                <a:lumMod val="100000"/>
                <a:shade val="100000"/>
              </a:schemeClr>
            </a:gs>
            <a:gs pos="100000">
              <a:schemeClr val="accent5">
                <a:hueOff val="4837957"/>
                <a:satOff val="-1916"/>
                <a:lumOff val="-132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MOUs</a:t>
          </a:r>
        </a:p>
      </dsp:txBody>
      <dsp:txXfrm>
        <a:off x="23417" y="2241877"/>
        <a:ext cx="6619999" cy="432866"/>
      </dsp:txXfrm>
    </dsp:sp>
    <dsp:sp modelId="{86DC4F81-F2BD-46A4-B6A8-8816B9729486}">
      <dsp:nvSpPr>
        <dsp:cNvPr id="0" name=""/>
        <dsp:cNvSpPr/>
      </dsp:nvSpPr>
      <dsp:spPr>
        <a:xfrm>
          <a:off x="0" y="2755759"/>
          <a:ext cx="6666833" cy="479700"/>
        </a:xfrm>
        <a:prstGeom prst="roundRect">
          <a:avLst/>
        </a:prstGeom>
        <a:gradFill rotWithShape="0">
          <a:gsLst>
            <a:gs pos="0">
              <a:schemeClr val="accent5">
                <a:hueOff val="6047447"/>
                <a:satOff val="-2394"/>
                <a:lumOff val="-16559"/>
                <a:alphaOff val="0"/>
                <a:satMod val="103000"/>
                <a:lumMod val="102000"/>
                <a:tint val="94000"/>
              </a:schemeClr>
            </a:gs>
            <a:gs pos="50000">
              <a:schemeClr val="accent5">
                <a:hueOff val="6047447"/>
                <a:satOff val="-2394"/>
                <a:lumOff val="-16559"/>
                <a:alphaOff val="0"/>
                <a:satMod val="110000"/>
                <a:lumMod val="100000"/>
                <a:shade val="100000"/>
              </a:schemeClr>
            </a:gs>
            <a:gs pos="100000">
              <a:schemeClr val="accent5">
                <a:hueOff val="6047447"/>
                <a:satOff val="-2394"/>
                <a:lumOff val="-165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Incentives and Sanctions</a:t>
          </a:r>
        </a:p>
      </dsp:txBody>
      <dsp:txXfrm>
        <a:off x="23417" y="2779176"/>
        <a:ext cx="6619999" cy="432866"/>
      </dsp:txXfrm>
    </dsp:sp>
    <dsp:sp modelId="{AB133DFB-8CAA-4AD6-8235-C2A7D34C07F5}">
      <dsp:nvSpPr>
        <dsp:cNvPr id="0" name=""/>
        <dsp:cNvSpPr/>
      </dsp:nvSpPr>
      <dsp:spPr>
        <a:xfrm>
          <a:off x="0" y="3293059"/>
          <a:ext cx="6666833" cy="479700"/>
        </a:xfrm>
        <a:prstGeom prst="roundRect">
          <a:avLst/>
        </a:prstGeom>
        <a:gradFill rotWithShape="0">
          <a:gsLst>
            <a:gs pos="0">
              <a:schemeClr val="accent5">
                <a:hueOff val="7256936"/>
                <a:satOff val="-2873"/>
                <a:lumOff val="-19871"/>
                <a:alphaOff val="0"/>
                <a:satMod val="103000"/>
                <a:lumMod val="102000"/>
                <a:tint val="94000"/>
              </a:schemeClr>
            </a:gs>
            <a:gs pos="50000">
              <a:schemeClr val="accent5">
                <a:hueOff val="7256936"/>
                <a:satOff val="-2873"/>
                <a:lumOff val="-19871"/>
                <a:alphaOff val="0"/>
                <a:satMod val="110000"/>
                <a:lumMod val="100000"/>
                <a:shade val="100000"/>
              </a:schemeClr>
            </a:gs>
            <a:gs pos="100000">
              <a:schemeClr val="accent5">
                <a:hueOff val="7256936"/>
                <a:satOff val="-2873"/>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Integrated Case Plan Template</a:t>
          </a:r>
        </a:p>
      </dsp:txBody>
      <dsp:txXfrm>
        <a:off x="23417" y="3316476"/>
        <a:ext cx="6619999" cy="432866"/>
      </dsp:txXfrm>
    </dsp:sp>
    <dsp:sp modelId="{60DBB703-BC9A-463A-802F-7841A1C66DB6}">
      <dsp:nvSpPr>
        <dsp:cNvPr id="0" name=""/>
        <dsp:cNvSpPr/>
      </dsp:nvSpPr>
      <dsp:spPr>
        <a:xfrm>
          <a:off x="0" y="3830359"/>
          <a:ext cx="6666833" cy="479700"/>
        </a:xfrm>
        <a:prstGeom prst="roundRect">
          <a:avLst/>
        </a:prstGeom>
        <a:gradFill rotWithShape="0">
          <a:gsLst>
            <a:gs pos="0">
              <a:schemeClr val="accent5">
                <a:hueOff val="8466425"/>
                <a:satOff val="-3352"/>
                <a:lumOff val="-23182"/>
                <a:alphaOff val="0"/>
                <a:satMod val="103000"/>
                <a:lumMod val="102000"/>
                <a:tint val="94000"/>
              </a:schemeClr>
            </a:gs>
            <a:gs pos="50000">
              <a:schemeClr val="accent5">
                <a:hueOff val="8466425"/>
                <a:satOff val="-3352"/>
                <a:lumOff val="-23182"/>
                <a:alphaOff val="0"/>
                <a:satMod val="110000"/>
                <a:lumMod val="100000"/>
                <a:shade val="100000"/>
              </a:schemeClr>
            </a:gs>
            <a:gs pos="100000">
              <a:schemeClr val="accent5">
                <a:hueOff val="8466425"/>
                <a:satOff val="-3352"/>
                <a:lumOff val="-231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 Goals and Measurable Objectives</a:t>
          </a:r>
        </a:p>
      </dsp:txBody>
      <dsp:txXfrm>
        <a:off x="23417" y="3853776"/>
        <a:ext cx="6619999" cy="432866"/>
      </dsp:txXfrm>
    </dsp:sp>
    <dsp:sp modelId="{2495B9B4-F7B7-49C2-95DB-87B01F548AFE}">
      <dsp:nvSpPr>
        <dsp:cNvPr id="0" name=""/>
        <dsp:cNvSpPr/>
      </dsp:nvSpPr>
      <dsp:spPr>
        <a:xfrm>
          <a:off x="0" y="4367659"/>
          <a:ext cx="6666833" cy="479700"/>
        </a:xfrm>
        <a:prstGeom prst="roundRect">
          <a:avLst/>
        </a:prstGeom>
        <a:gradFill rotWithShape="0">
          <a:gsLst>
            <a:gs pos="0">
              <a:schemeClr val="accent5">
                <a:hueOff val="9675915"/>
                <a:satOff val="-3831"/>
                <a:lumOff val="-26494"/>
                <a:alphaOff val="0"/>
                <a:satMod val="103000"/>
                <a:lumMod val="102000"/>
                <a:tint val="94000"/>
              </a:schemeClr>
            </a:gs>
            <a:gs pos="50000">
              <a:schemeClr val="accent5">
                <a:hueOff val="9675915"/>
                <a:satOff val="-3831"/>
                <a:lumOff val="-26494"/>
                <a:alphaOff val="0"/>
                <a:satMod val="110000"/>
                <a:lumMod val="100000"/>
                <a:shade val="100000"/>
              </a:schemeClr>
            </a:gs>
            <a:gs pos="100000">
              <a:schemeClr val="accent5">
                <a:hueOff val="9675915"/>
                <a:satOff val="-3831"/>
                <a:lumOff val="-264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Program History and Partners</a:t>
          </a:r>
        </a:p>
      </dsp:txBody>
      <dsp:txXfrm>
        <a:off x="23417" y="4391076"/>
        <a:ext cx="6619999" cy="432866"/>
      </dsp:txXfrm>
    </dsp:sp>
    <dsp:sp modelId="{18EDD753-6078-4F45-8C5F-377E502253E3}">
      <dsp:nvSpPr>
        <dsp:cNvPr id="0" name=""/>
        <dsp:cNvSpPr/>
      </dsp:nvSpPr>
      <dsp:spPr>
        <a:xfrm>
          <a:off x="0" y="4904959"/>
          <a:ext cx="6666833" cy="479700"/>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Case Staffing and Status Hearing Procedures</a:t>
          </a:r>
        </a:p>
      </dsp:txBody>
      <dsp:txXfrm>
        <a:off x="23417" y="4928376"/>
        <a:ext cx="6619999" cy="4328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B64C7-5676-4FCD-A50F-D82D52DB7803}">
      <dsp:nvSpPr>
        <dsp:cNvPr id="0" name=""/>
        <dsp:cNvSpPr/>
      </dsp:nvSpPr>
      <dsp:spPr>
        <a:xfrm>
          <a:off x="0" y="297620"/>
          <a:ext cx="6666833" cy="11520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Many start with little or no funding</a:t>
          </a:r>
        </a:p>
      </dsp:txBody>
      <dsp:txXfrm>
        <a:off x="56237" y="353857"/>
        <a:ext cx="6554359" cy="1039555"/>
      </dsp:txXfrm>
    </dsp:sp>
    <dsp:sp modelId="{10EE33CB-9695-4E4C-A6A5-92581AD4F8DB}">
      <dsp:nvSpPr>
        <dsp:cNvPr id="0" name=""/>
        <dsp:cNvSpPr/>
      </dsp:nvSpPr>
      <dsp:spPr>
        <a:xfrm>
          <a:off x="0" y="1533170"/>
          <a:ext cx="6666833" cy="1152029"/>
        </a:xfrm>
        <a:prstGeom prst="roundRect">
          <a:avLst/>
        </a:prstGeom>
        <a:gradFill rotWithShape="0">
          <a:gsLst>
            <a:gs pos="0">
              <a:schemeClr val="accent5">
                <a:hueOff val="3628468"/>
                <a:satOff val="-1437"/>
                <a:lumOff val="-9935"/>
                <a:alphaOff val="0"/>
                <a:satMod val="103000"/>
                <a:lumMod val="102000"/>
                <a:tint val="94000"/>
              </a:schemeClr>
            </a:gs>
            <a:gs pos="50000">
              <a:schemeClr val="accent5">
                <a:hueOff val="3628468"/>
                <a:satOff val="-1437"/>
                <a:lumOff val="-9935"/>
                <a:alphaOff val="0"/>
                <a:satMod val="110000"/>
                <a:lumMod val="100000"/>
                <a:shade val="100000"/>
              </a:schemeClr>
            </a:gs>
            <a:gs pos="100000">
              <a:schemeClr val="accent5">
                <a:hueOff val="3628468"/>
                <a:satOff val="-1437"/>
                <a:lumOff val="-9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Start small and use existing resources</a:t>
          </a:r>
        </a:p>
      </dsp:txBody>
      <dsp:txXfrm>
        <a:off x="56237" y="1589407"/>
        <a:ext cx="6554359" cy="1039555"/>
      </dsp:txXfrm>
    </dsp:sp>
    <dsp:sp modelId="{A19BABCC-FDC9-412E-A30E-2ED079B3BDBD}">
      <dsp:nvSpPr>
        <dsp:cNvPr id="0" name=""/>
        <dsp:cNvSpPr/>
      </dsp:nvSpPr>
      <dsp:spPr>
        <a:xfrm>
          <a:off x="0" y="2768720"/>
          <a:ext cx="6666833" cy="1152029"/>
        </a:xfrm>
        <a:prstGeom prst="roundRect">
          <a:avLst/>
        </a:prstGeom>
        <a:gradFill rotWithShape="0">
          <a:gsLst>
            <a:gs pos="0">
              <a:schemeClr val="accent5">
                <a:hueOff val="7256936"/>
                <a:satOff val="-2873"/>
                <a:lumOff val="-19871"/>
                <a:alphaOff val="0"/>
                <a:satMod val="103000"/>
                <a:lumMod val="102000"/>
                <a:tint val="94000"/>
              </a:schemeClr>
            </a:gs>
            <a:gs pos="50000">
              <a:schemeClr val="accent5">
                <a:hueOff val="7256936"/>
                <a:satOff val="-2873"/>
                <a:lumOff val="-19871"/>
                <a:alphaOff val="0"/>
                <a:satMod val="110000"/>
                <a:lumMod val="100000"/>
                <a:shade val="100000"/>
              </a:schemeClr>
            </a:gs>
            <a:gs pos="100000">
              <a:schemeClr val="accent5">
                <a:hueOff val="7256936"/>
                <a:satOff val="-2873"/>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Gather data to present to Commissioner’s Court or community organizations</a:t>
          </a:r>
        </a:p>
      </dsp:txBody>
      <dsp:txXfrm>
        <a:off x="56237" y="2824957"/>
        <a:ext cx="6554359" cy="1039555"/>
      </dsp:txXfrm>
    </dsp:sp>
    <dsp:sp modelId="{C425B34F-4ED8-4DC9-989D-E09483FCD815}">
      <dsp:nvSpPr>
        <dsp:cNvPr id="0" name=""/>
        <dsp:cNvSpPr/>
      </dsp:nvSpPr>
      <dsp:spPr>
        <a:xfrm>
          <a:off x="0" y="4004269"/>
          <a:ext cx="6666833" cy="1152029"/>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Don’t be intimidated by state or national grants</a:t>
          </a:r>
        </a:p>
      </dsp:txBody>
      <dsp:txXfrm>
        <a:off x="56237" y="4060506"/>
        <a:ext cx="6554359" cy="10395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B64C7-5676-4FCD-A50F-D82D52DB7803}">
      <dsp:nvSpPr>
        <dsp:cNvPr id="0" name=""/>
        <dsp:cNvSpPr/>
      </dsp:nvSpPr>
      <dsp:spPr>
        <a:xfrm>
          <a:off x="0" y="265287"/>
          <a:ext cx="6029073" cy="2144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solidFill>
                <a:schemeClr val="bg1"/>
              </a:solidFill>
            </a:rPr>
            <a:t>MHC Programs should be registered with the Office of Court Administration</a:t>
          </a:r>
        </a:p>
      </dsp:txBody>
      <dsp:txXfrm>
        <a:off x="104691" y="369978"/>
        <a:ext cx="5819691" cy="1935228"/>
      </dsp:txXfrm>
    </dsp:sp>
    <dsp:sp modelId="{10EE33CB-9695-4E4C-A6A5-92581AD4F8DB}">
      <dsp:nvSpPr>
        <dsp:cNvPr id="0" name=""/>
        <dsp:cNvSpPr/>
      </dsp:nvSpPr>
      <dsp:spPr>
        <a:xfrm>
          <a:off x="0" y="2522218"/>
          <a:ext cx="6029073" cy="2144610"/>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solidFill>
                <a:schemeClr val="bg1"/>
              </a:solidFill>
            </a:rPr>
            <a:t>Programs must meet requirements of Tex. Gov’t. Code § 125.001 to register</a:t>
          </a:r>
        </a:p>
      </dsp:txBody>
      <dsp:txXfrm>
        <a:off x="104691" y="2626909"/>
        <a:ext cx="5819691" cy="1935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7702E-FEDA-47F5-9E14-AAC68138265B}">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Bench Books</a:t>
          </a:r>
        </a:p>
      </dsp:txBody>
      <dsp:txXfrm>
        <a:off x="0" y="39687"/>
        <a:ext cx="3286125" cy="1971675"/>
      </dsp:txXfrm>
    </dsp:sp>
    <dsp:sp modelId="{53F86B19-CEF2-40A1-A5CE-E7CFADA184AF}">
      <dsp:nvSpPr>
        <dsp:cNvPr id="0" name=""/>
        <dsp:cNvSpPr/>
      </dsp:nvSpPr>
      <dsp:spPr>
        <a:xfrm>
          <a:off x="3614737" y="39687"/>
          <a:ext cx="3286125" cy="1971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MH Law</a:t>
          </a:r>
        </a:p>
        <a:p>
          <a:pPr marL="0" lvl="0" indent="0" algn="ctr" defTabSz="1911350">
            <a:lnSpc>
              <a:spcPct val="90000"/>
            </a:lnSpc>
            <a:spcBef>
              <a:spcPct val="0"/>
            </a:spcBef>
            <a:spcAft>
              <a:spcPct val="35000"/>
            </a:spcAft>
            <a:buNone/>
          </a:pPr>
          <a:r>
            <a:rPr lang="en-US" sz="4300" kern="1200"/>
            <a:t>Training &amp; TA</a:t>
          </a:r>
        </a:p>
      </dsp:txBody>
      <dsp:txXfrm>
        <a:off x="3614737" y="39687"/>
        <a:ext cx="3286125" cy="1971675"/>
      </dsp:txXfrm>
    </dsp:sp>
    <dsp:sp modelId="{87A3020E-44E2-496B-AD22-7DD2547D61F8}">
      <dsp:nvSpPr>
        <dsp:cNvPr id="0" name=""/>
        <dsp:cNvSpPr/>
      </dsp:nvSpPr>
      <dsp:spPr>
        <a:xfrm>
          <a:off x="7229475" y="39687"/>
          <a:ext cx="3286125" cy="1971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MH Court Support</a:t>
          </a:r>
        </a:p>
      </dsp:txBody>
      <dsp:txXfrm>
        <a:off x="7229475" y="39687"/>
        <a:ext cx="3286125" cy="1971675"/>
      </dsp:txXfrm>
    </dsp:sp>
    <dsp:sp modelId="{C2A7820E-A4D3-467D-ABBD-AEA7AC01197F}">
      <dsp:nvSpPr>
        <dsp:cNvPr id="0" name=""/>
        <dsp:cNvSpPr/>
      </dsp:nvSpPr>
      <dsp:spPr>
        <a:xfrm>
          <a:off x="0"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Peer Networking</a:t>
          </a:r>
        </a:p>
      </dsp:txBody>
      <dsp:txXfrm>
        <a:off x="0" y="2339975"/>
        <a:ext cx="3286125" cy="1971675"/>
      </dsp:txXfrm>
    </dsp:sp>
    <dsp:sp modelId="{697871B0-DF37-4699-8DEE-5B29027128B2}">
      <dsp:nvSpPr>
        <dsp:cNvPr id="0" name=""/>
        <dsp:cNvSpPr/>
      </dsp:nvSpPr>
      <dsp:spPr>
        <a:xfrm>
          <a:off x="3614737" y="2339975"/>
          <a:ext cx="3286125" cy="19716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Legislative Initiatives</a:t>
          </a:r>
        </a:p>
      </dsp:txBody>
      <dsp:txXfrm>
        <a:off x="3614737" y="2339975"/>
        <a:ext cx="3286125" cy="1971675"/>
      </dsp:txXfrm>
    </dsp:sp>
    <dsp:sp modelId="{3F838C86-0937-4309-AADD-D67D162D411E}">
      <dsp:nvSpPr>
        <dsp:cNvPr id="0" name=""/>
        <dsp:cNvSpPr/>
      </dsp:nvSpPr>
      <dsp:spPr>
        <a:xfrm>
          <a:off x="7229475" y="2339975"/>
          <a:ext cx="3286125" cy="197167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Video Library</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4DA-60EB-4BFE-9092-DC1070A41358}">
      <dsp:nvSpPr>
        <dsp:cNvPr id="0" name=""/>
        <dsp:cNvSpPr/>
      </dsp:nvSpPr>
      <dsp:spPr>
        <a:xfrm rot="16200000">
          <a:off x="-782138" y="784864"/>
          <a:ext cx="4244464" cy="2674734"/>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1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2 mil. times per/Year</a:t>
          </a:r>
          <a:endParaRPr lang="en-US" sz="2300" kern="1200" dirty="0">
            <a:solidFill>
              <a:srgbClr val="FFCC00"/>
            </a:solidFill>
          </a:endParaRPr>
        </a:p>
        <a:p>
          <a:pPr marL="0" lvl="0" indent="0" algn="ctr" defTabSz="1022350">
            <a:lnSpc>
              <a:spcPct val="90000"/>
            </a:lnSpc>
            <a:spcBef>
              <a:spcPct val="0"/>
            </a:spcBef>
            <a:spcAft>
              <a:spcPct val="35000"/>
            </a:spcAft>
            <a:buNone/>
          </a:pPr>
          <a:r>
            <a:rPr lang="en-US" sz="2300" kern="1200" dirty="0"/>
            <a:t>People with </a:t>
          </a:r>
          <a:br>
            <a:rPr lang="en-US" sz="2300" kern="1200" dirty="0"/>
          </a:br>
          <a:r>
            <a:rPr lang="en-US" sz="2300" b="1" kern="1200" dirty="0">
              <a:solidFill>
                <a:schemeClr val="tx1"/>
              </a:solidFill>
            </a:rPr>
            <a:t>Serious Mental Illness</a:t>
          </a:r>
          <a:r>
            <a:rPr lang="en-US" sz="2300" kern="1200" dirty="0">
              <a:solidFill>
                <a:schemeClr val="tx1"/>
              </a:solidFill>
            </a:rPr>
            <a:t> </a:t>
          </a:r>
          <a:r>
            <a:rPr lang="en-US" sz="2300" kern="1200" dirty="0"/>
            <a:t>(SMI) are booked into jails </a:t>
          </a:r>
        </a:p>
      </dsp:txBody>
      <dsp:txXfrm rot="5400000">
        <a:off x="2727" y="848892"/>
        <a:ext cx="2674734" cy="2546678"/>
      </dsp:txXfrm>
    </dsp:sp>
    <dsp:sp modelId="{537C8A88-BB8F-4C52-AD72-8BDAFED0E143}">
      <dsp:nvSpPr>
        <dsp:cNvPr id="0" name=""/>
        <dsp:cNvSpPr/>
      </dsp:nvSpPr>
      <dsp:spPr>
        <a:xfrm rot="16200000">
          <a:off x="2093201" y="784864"/>
          <a:ext cx="4244464" cy="2674734"/>
        </a:xfrm>
        <a:prstGeom prst="flowChartManualOperation">
          <a:avLst/>
        </a:prstGeom>
        <a:solidFill>
          <a:schemeClr val="accent2">
            <a:hueOff val="-864440"/>
            <a:satOff val="1867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1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44% </a:t>
          </a:r>
        </a:p>
        <a:p>
          <a:pPr marL="0" lvl="0" indent="0" algn="ctr" defTabSz="1022350">
            <a:lnSpc>
              <a:spcPct val="90000"/>
            </a:lnSpc>
            <a:spcBef>
              <a:spcPct val="0"/>
            </a:spcBef>
            <a:spcAft>
              <a:spcPct val="35000"/>
            </a:spcAft>
            <a:buNone/>
          </a:pPr>
          <a:r>
            <a:rPr lang="en-US" sz="2300" kern="1200" dirty="0"/>
            <a:t>Of people incarcerated in local jails have a history of </a:t>
          </a:r>
          <a:r>
            <a:rPr lang="en-US" sz="2300" b="1" kern="1200" dirty="0">
              <a:solidFill>
                <a:schemeClr val="tx1"/>
              </a:solidFill>
            </a:rPr>
            <a:t>mental illness</a:t>
          </a:r>
          <a:endParaRPr lang="en-US" sz="2300" b="1" kern="1200" dirty="0"/>
        </a:p>
        <a:p>
          <a:pPr marL="0" lvl="0" indent="0" algn="ctr" defTabSz="1022350">
            <a:lnSpc>
              <a:spcPct val="90000"/>
            </a:lnSpc>
            <a:spcBef>
              <a:spcPct val="0"/>
            </a:spcBef>
            <a:spcAft>
              <a:spcPct val="35000"/>
            </a:spcAft>
            <a:buNone/>
          </a:pPr>
          <a:endParaRPr lang="en-US" sz="2300" kern="1200" dirty="0"/>
        </a:p>
      </dsp:txBody>
      <dsp:txXfrm rot="5400000">
        <a:off x="2878066" y="848892"/>
        <a:ext cx="2674734" cy="2546678"/>
      </dsp:txXfrm>
    </dsp:sp>
    <dsp:sp modelId="{46AA7E6C-516F-43AB-AA0B-91E8DB3BE477}">
      <dsp:nvSpPr>
        <dsp:cNvPr id="0" name=""/>
        <dsp:cNvSpPr/>
      </dsp:nvSpPr>
      <dsp:spPr>
        <a:xfrm rot="16200000">
          <a:off x="4968540" y="784864"/>
          <a:ext cx="4244464" cy="2674734"/>
        </a:xfrm>
        <a:prstGeom prst="flowChartManualOperation">
          <a:avLst/>
        </a:prstGeom>
        <a:solidFill>
          <a:schemeClr val="accent2">
            <a:hueOff val="-1728880"/>
            <a:satOff val="3735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1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CC00"/>
              </a:solidFill>
              <a:latin typeface="+mj-lt"/>
            </a:rPr>
            <a:t>Death</a:t>
          </a:r>
        </a:p>
        <a:p>
          <a:pPr marL="0" lvl="0" indent="0" algn="ctr" defTabSz="1022350">
            <a:lnSpc>
              <a:spcPct val="90000"/>
            </a:lnSpc>
            <a:spcBef>
              <a:spcPct val="0"/>
            </a:spcBef>
            <a:spcAft>
              <a:spcPct val="35000"/>
            </a:spcAft>
            <a:buNone/>
          </a:pPr>
          <a:r>
            <a:rPr lang="en-US" sz="2300" b="1" kern="1200" dirty="0">
              <a:solidFill>
                <a:schemeClr val="tx1"/>
              </a:solidFill>
            </a:rPr>
            <a:t>Suicide</a:t>
          </a:r>
          <a:r>
            <a:rPr lang="en-US" sz="2300" kern="1200" dirty="0"/>
            <a:t> is the leading cause of death for people held in local jails  </a:t>
          </a:r>
        </a:p>
        <a:p>
          <a:pPr marL="0" lvl="0" indent="0" algn="ctr" defTabSz="1022350">
            <a:lnSpc>
              <a:spcPct val="90000"/>
            </a:lnSpc>
            <a:spcBef>
              <a:spcPct val="0"/>
            </a:spcBef>
            <a:spcAft>
              <a:spcPct val="35000"/>
            </a:spcAft>
            <a:buNone/>
          </a:pPr>
          <a:endParaRPr lang="en-US" sz="2300" kern="1200" dirty="0"/>
        </a:p>
      </dsp:txBody>
      <dsp:txXfrm rot="5400000">
        <a:off x="5753405" y="848892"/>
        <a:ext cx="2674734" cy="2546678"/>
      </dsp:txXfrm>
    </dsp:sp>
    <dsp:sp modelId="{FCB8A565-F613-4DE4-8E07-DF5749BCB1D8}">
      <dsp:nvSpPr>
        <dsp:cNvPr id="0" name=""/>
        <dsp:cNvSpPr/>
      </dsp:nvSpPr>
      <dsp:spPr>
        <a:xfrm rot="16200000">
          <a:off x="7843880" y="784864"/>
          <a:ext cx="4244464" cy="2674734"/>
        </a:xfrm>
        <a:prstGeom prst="flowChartManualOperation">
          <a:avLst/>
        </a:prstGeom>
        <a:solidFill>
          <a:schemeClr val="accent2">
            <a:hueOff val="-2593320"/>
            <a:satOff val="56034"/>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10" bIns="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CC00"/>
              </a:solidFill>
            </a:rPr>
            <a:t>Almost 25%</a:t>
          </a:r>
        </a:p>
        <a:p>
          <a:pPr marL="0" lvl="0" indent="0" algn="ctr" defTabSz="1022350">
            <a:lnSpc>
              <a:spcPct val="90000"/>
            </a:lnSpc>
            <a:spcBef>
              <a:spcPct val="0"/>
            </a:spcBef>
            <a:spcAft>
              <a:spcPct val="35000"/>
            </a:spcAft>
            <a:buNone/>
          </a:pPr>
          <a:r>
            <a:rPr lang="en-US" sz="2300" b="0" kern="1200" dirty="0"/>
            <a:t>Of people shot and killed by police had a </a:t>
          </a:r>
          <a:r>
            <a:rPr lang="en-US" sz="2300" b="1" kern="1200" dirty="0">
              <a:solidFill>
                <a:schemeClr val="tx1"/>
              </a:solidFill>
            </a:rPr>
            <a:t>mental health condition</a:t>
          </a:r>
          <a:r>
            <a:rPr lang="en-US" sz="2300" b="0" kern="1200" dirty="0"/>
            <a:t> (between 2015-2020)  </a:t>
          </a:r>
        </a:p>
        <a:p>
          <a:pPr marL="0" lvl="0" indent="0" algn="ctr" defTabSz="1022350">
            <a:lnSpc>
              <a:spcPct val="90000"/>
            </a:lnSpc>
            <a:spcBef>
              <a:spcPct val="0"/>
            </a:spcBef>
            <a:spcAft>
              <a:spcPct val="35000"/>
            </a:spcAft>
            <a:buNone/>
          </a:pPr>
          <a:endParaRPr lang="en-US" sz="2300" kern="1200" dirty="0"/>
        </a:p>
      </dsp:txBody>
      <dsp:txXfrm rot="5400000">
        <a:off x="8628745" y="848892"/>
        <a:ext cx="2674734" cy="2546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E4F6D-EEF7-4F2C-8C5C-91911C3FF568}">
      <dsp:nvSpPr>
        <dsp:cNvPr id="0" name=""/>
        <dsp:cNvSpPr/>
      </dsp:nvSpPr>
      <dsp:spPr>
        <a:xfrm>
          <a:off x="0" y="11254"/>
          <a:ext cx="6666833" cy="159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Break cycle by connecting people to appropriate treatment, resources &amp; ongoing judicial monitoring</a:t>
          </a:r>
        </a:p>
      </dsp:txBody>
      <dsp:txXfrm>
        <a:off x="77847" y="89101"/>
        <a:ext cx="6511139" cy="1439016"/>
      </dsp:txXfrm>
    </dsp:sp>
    <dsp:sp modelId="{56AACFBD-7B11-4BD4-ADE5-B16ADCB698A1}">
      <dsp:nvSpPr>
        <dsp:cNvPr id="0" name=""/>
        <dsp:cNvSpPr/>
      </dsp:nvSpPr>
      <dsp:spPr>
        <a:xfrm>
          <a:off x="0" y="1689484"/>
          <a:ext cx="6666833" cy="1594710"/>
        </a:xfrm>
        <a:prstGeom prst="roundRect">
          <a:avLst/>
        </a:prstGeom>
        <a:gradFill rotWithShape="0">
          <a:gsLst>
            <a:gs pos="0">
              <a:schemeClr val="accent5">
                <a:hueOff val="5442702"/>
                <a:satOff val="-2155"/>
                <a:lumOff val="-14903"/>
                <a:alphaOff val="0"/>
                <a:satMod val="103000"/>
                <a:lumMod val="102000"/>
                <a:tint val="94000"/>
              </a:schemeClr>
            </a:gs>
            <a:gs pos="50000">
              <a:schemeClr val="accent5">
                <a:hueOff val="5442702"/>
                <a:satOff val="-2155"/>
                <a:lumOff val="-14903"/>
                <a:alphaOff val="0"/>
                <a:satMod val="110000"/>
                <a:lumMod val="100000"/>
                <a:shade val="100000"/>
              </a:schemeClr>
            </a:gs>
            <a:gs pos="100000">
              <a:schemeClr val="accent5">
                <a:hueOff val="5442702"/>
                <a:satOff val="-2155"/>
                <a:lumOff val="-149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Pre- or Post-adjudication </a:t>
          </a:r>
        </a:p>
      </dsp:txBody>
      <dsp:txXfrm>
        <a:off x="77847" y="1767331"/>
        <a:ext cx="6511139" cy="1439016"/>
      </dsp:txXfrm>
    </dsp:sp>
    <dsp:sp modelId="{B42D8A60-CA42-4FE9-AE8E-BD4B15D0AE91}">
      <dsp:nvSpPr>
        <dsp:cNvPr id="0" name=""/>
        <dsp:cNvSpPr/>
      </dsp:nvSpPr>
      <dsp:spPr>
        <a:xfrm>
          <a:off x="0" y="3329675"/>
          <a:ext cx="6666833" cy="1594710"/>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Does your state define Mental Health Court?</a:t>
          </a:r>
        </a:p>
        <a:p>
          <a:pPr marL="0" lvl="0" indent="0" algn="l" defTabSz="1200150">
            <a:lnSpc>
              <a:spcPct val="90000"/>
            </a:lnSpc>
            <a:spcBef>
              <a:spcPct val="0"/>
            </a:spcBef>
            <a:spcAft>
              <a:spcPct val="35000"/>
            </a:spcAft>
            <a:buNone/>
          </a:pPr>
          <a:r>
            <a:rPr lang="en-US" sz="2700" kern="1200" dirty="0"/>
            <a:t> </a:t>
          </a:r>
          <a:r>
            <a:rPr lang="en-US" sz="1600" kern="1200" dirty="0"/>
            <a:t>*In Texas, Tex. Gov’t. Code § 125.001</a:t>
          </a:r>
        </a:p>
      </dsp:txBody>
      <dsp:txXfrm>
        <a:off x="77847" y="3407522"/>
        <a:ext cx="6511139" cy="1439016"/>
      </dsp:txXfrm>
    </dsp:sp>
    <dsp:sp modelId="{16EBB36A-215D-4661-B78D-C0DC615C1986}">
      <dsp:nvSpPr>
        <dsp:cNvPr id="0" name=""/>
        <dsp:cNvSpPr/>
      </dsp:nvSpPr>
      <dsp:spPr>
        <a:xfrm>
          <a:off x="0" y="4962425"/>
          <a:ext cx="666683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4962425"/>
        <a:ext cx="6666833" cy="48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015CC-5689-445D-B111-9290C89F23D3}">
      <dsp:nvSpPr>
        <dsp:cNvPr id="0" name=""/>
        <dsp:cNvSpPr/>
      </dsp:nvSpPr>
      <dsp:spPr>
        <a:xfrm>
          <a:off x="0" y="438709"/>
          <a:ext cx="6666833" cy="630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A3CD6D-D33A-4705-A2C0-465B4F71AA03}">
      <dsp:nvSpPr>
        <dsp:cNvPr id="0" name=""/>
        <dsp:cNvSpPr/>
      </dsp:nvSpPr>
      <dsp:spPr>
        <a:xfrm>
          <a:off x="333341" y="69709"/>
          <a:ext cx="4666783" cy="738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11250">
            <a:lnSpc>
              <a:spcPct val="90000"/>
            </a:lnSpc>
            <a:spcBef>
              <a:spcPct val="0"/>
            </a:spcBef>
            <a:spcAft>
              <a:spcPct val="35000"/>
            </a:spcAft>
            <a:buNone/>
          </a:pPr>
          <a:r>
            <a:rPr lang="en-US" sz="2500" kern="1200"/>
            <a:t>What data already exists?</a:t>
          </a:r>
        </a:p>
      </dsp:txBody>
      <dsp:txXfrm>
        <a:off x="369367" y="105735"/>
        <a:ext cx="4594731" cy="665948"/>
      </dsp:txXfrm>
    </dsp:sp>
    <dsp:sp modelId="{965113C5-26A0-4EA6-80BC-6A10649F46ED}">
      <dsp:nvSpPr>
        <dsp:cNvPr id="0" name=""/>
        <dsp:cNvSpPr/>
      </dsp:nvSpPr>
      <dsp:spPr>
        <a:xfrm>
          <a:off x="0" y="1572709"/>
          <a:ext cx="6666833" cy="630000"/>
        </a:xfrm>
        <a:prstGeom prst="rect">
          <a:avLst/>
        </a:prstGeom>
        <a:solidFill>
          <a:schemeClr val="lt1">
            <a:alpha val="90000"/>
            <a:hueOff val="0"/>
            <a:satOff val="0"/>
            <a:lumOff val="0"/>
            <a:alphaOff val="0"/>
          </a:schemeClr>
        </a:solidFill>
        <a:ln w="6350" cap="flat" cmpd="sng" algn="ctr">
          <a:solidFill>
            <a:schemeClr val="accent5">
              <a:hueOff val="5442702"/>
              <a:satOff val="-2155"/>
              <a:lumOff val="-149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E602E8-D7C7-4D82-B70C-CF492EF7402E}">
      <dsp:nvSpPr>
        <dsp:cNvPr id="0" name=""/>
        <dsp:cNvSpPr/>
      </dsp:nvSpPr>
      <dsp:spPr>
        <a:xfrm>
          <a:off x="333341" y="1203709"/>
          <a:ext cx="4666783" cy="738000"/>
        </a:xfrm>
        <a:prstGeom prst="roundRect">
          <a:avLst/>
        </a:prstGeom>
        <a:gradFill rotWithShape="0">
          <a:gsLst>
            <a:gs pos="0">
              <a:schemeClr val="accent5">
                <a:hueOff val="5442702"/>
                <a:satOff val="-2155"/>
                <a:lumOff val="-14903"/>
                <a:alphaOff val="0"/>
                <a:satMod val="103000"/>
                <a:lumMod val="102000"/>
                <a:tint val="94000"/>
              </a:schemeClr>
            </a:gs>
            <a:gs pos="50000">
              <a:schemeClr val="accent5">
                <a:hueOff val="5442702"/>
                <a:satOff val="-2155"/>
                <a:lumOff val="-14903"/>
                <a:alphaOff val="0"/>
                <a:satMod val="110000"/>
                <a:lumMod val="100000"/>
                <a:shade val="100000"/>
              </a:schemeClr>
            </a:gs>
            <a:gs pos="100000">
              <a:schemeClr val="accent5">
                <a:hueOff val="5442702"/>
                <a:satOff val="-2155"/>
                <a:lumOff val="-149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11250">
            <a:lnSpc>
              <a:spcPct val="90000"/>
            </a:lnSpc>
            <a:spcBef>
              <a:spcPct val="0"/>
            </a:spcBef>
            <a:spcAft>
              <a:spcPct val="35000"/>
            </a:spcAft>
            <a:buNone/>
          </a:pPr>
          <a:r>
            <a:rPr lang="en-US" sz="2500" kern="1200"/>
            <a:t>What data is needed?</a:t>
          </a:r>
        </a:p>
      </dsp:txBody>
      <dsp:txXfrm>
        <a:off x="369367" y="1239735"/>
        <a:ext cx="4594731" cy="665948"/>
      </dsp:txXfrm>
    </dsp:sp>
    <dsp:sp modelId="{90935784-F3EB-4B41-91BA-C604BAA5AD07}">
      <dsp:nvSpPr>
        <dsp:cNvPr id="0" name=""/>
        <dsp:cNvSpPr/>
      </dsp:nvSpPr>
      <dsp:spPr>
        <a:xfrm>
          <a:off x="0" y="2706710"/>
          <a:ext cx="6666833" cy="2677500"/>
        </a:xfrm>
        <a:prstGeom prst="rect">
          <a:avLst/>
        </a:prstGeom>
        <a:solidFill>
          <a:schemeClr val="lt1">
            <a:alpha val="90000"/>
            <a:hueOff val="0"/>
            <a:satOff val="0"/>
            <a:lumOff val="0"/>
            <a:alphaOff val="0"/>
          </a:schemeClr>
        </a:solidFill>
        <a:ln w="6350" cap="flat" cmpd="sng" algn="ctr">
          <a:solidFill>
            <a:schemeClr val="accent5">
              <a:hueOff val="10885404"/>
              <a:satOff val="-4310"/>
              <a:lumOff val="-298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20700" rIns="51742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What data will we collect?</a:t>
          </a:r>
        </a:p>
        <a:p>
          <a:pPr marL="228600" lvl="1" indent="-228600" algn="l" defTabSz="1111250">
            <a:lnSpc>
              <a:spcPct val="90000"/>
            </a:lnSpc>
            <a:spcBef>
              <a:spcPct val="0"/>
            </a:spcBef>
            <a:spcAft>
              <a:spcPct val="15000"/>
            </a:spcAft>
            <a:buChar char="•"/>
          </a:pPr>
          <a:r>
            <a:rPr lang="en-US" sz="2500" kern="1200"/>
            <a:t>Where will the data come from?</a:t>
          </a:r>
        </a:p>
        <a:p>
          <a:pPr marL="228600" lvl="1" indent="-228600" algn="l" defTabSz="1111250">
            <a:lnSpc>
              <a:spcPct val="90000"/>
            </a:lnSpc>
            <a:spcBef>
              <a:spcPct val="0"/>
            </a:spcBef>
            <a:spcAft>
              <a:spcPct val="15000"/>
            </a:spcAft>
            <a:buChar char="•"/>
          </a:pPr>
          <a:r>
            <a:rPr lang="en-US" sz="2500" kern="1200"/>
            <a:t>Who will collect it?</a:t>
          </a:r>
        </a:p>
        <a:p>
          <a:pPr marL="228600" lvl="1" indent="-228600" algn="l" defTabSz="1111250">
            <a:lnSpc>
              <a:spcPct val="90000"/>
            </a:lnSpc>
            <a:spcBef>
              <a:spcPct val="0"/>
            </a:spcBef>
            <a:spcAft>
              <a:spcPct val="15000"/>
            </a:spcAft>
            <a:buChar char="•"/>
          </a:pPr>
          <a:r>
            <a:rPr lang="en-US" sz="2500" kern="1200"/>
            <a:t>Where will we store the data and how do we keep it safe?</a:t>
          </a:r>
        </a:p>
      </dsp:txBody>
      <dsp:txXfrm>
        <a:off x="0" y="2706710"/>
        <a:ext cx="6666833" cy="2677500"/>
      </dsp:txXfrm>
    </dsp:sp>
    <dsp:sp modelId="{DE47A61C-02F7-4190-89AF-E20979D0DAC3}">
      <dsp:nvSpPr>
        <dsp:cNvPr id="0" name=""/>
        <dsp:cNvSpPr/>
      </dsp:nvSpPr>
      <dsp:spPr>
        <a:xfrm>
          <a:off x="333341" y="2337710"/>
          <a:ext cx="4666783" cy="738000"/>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11250">
            <a:lnSpc>
              <a:spcPct val="90000"/>
            </a:lnSpc>
            <a:spcBef>
              <a:spcPct val="0"/>
            </a:spcBef>
            <a:spcAft>
              <a:spcPct val="35000"/>
            </a:spcAft>
            <a:buNone/>
          </a:pPr>
          <a:r>
            <a:rPr lang="en-US" sz="2500" kern="1200"/>
            <a:t>Develop a data plan:</a:t>
          </a:r>
        </a:p>
      </dsp:txBody>
      <dsp:txXfrm>
        <a:off x="369367" y="2373736"/>
        <a:ext cx="4594731"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015CC-5689-445D-B111-9290C89F23D3}">
      <dsp:nvSpPr>
        <dsp:cNvPr id="0" name=""/>
        <dsp:cNvSpPr/>
      </dsp:nvSpPr>
      <dsp:spPr>
        <a:xfrm>
          <a:off x="0" y="2208958"/>
          <a:ext cx="7147224" cy="17057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704" tIns="395732" rIns="554704"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Calibri Light" panose="020F0302020204030204"/>
            </a:rPr>
            <a:t>Convenes stakeholders</a:t>
          </a:r>
        </a:p>
        <a:p>
          <a:pPr marL="171450" lvl="1" indent="-171450" algn="l" defTabSz="844550" rtl="0">
            <a:lnSpc>
              <a:spcPct val="90000"/>
            </a:lnSpc>
            <a:spcBef>
              <a:spcPct val="0"/>
            </a:spcBef>
            <a:spcAft>
              <a:spcPct val="15000"/>
            </a:spcAft>
            <a:buChar char="•"/>
          </a:pPr>
          <a:r>
            <a:rPr lang="en-US" sz="1900" kern="1200"/>
            <a:t>Identifies available resources, service gaps, and opportunities for diversion</a:t>
          </a:r>
        </a:p>
        <a:p>
          <a:pPr marL="171450" lvl="1" indent="-171450" algn="l" defTabSz="844550">
            <a:lnSpc>
              <a:spcPct val="90000"/>
            </a:lnSpc>
            <a:spcBef>
              <a:spcPct val="0"/>
            </a:spcBef>
            <a:spcAft>
              <a:spcPct val="15000"/>
            </a:spcAft>
            <a:buChar char="•"/>
          </a:pPr>
          <a:r>
            <a:rPr lang="en-US" sz="1900" kern="1200"/>
            <a:t>Prevents duplication of efforts</a:t>
          </a:r>
        </a:p>
      </dsp:txBody>
      <dsp:txXfrm>
        <a:off x="0" y="2208958"/>
        <a:ext cx="7147224" cy="1705725"/>
      </dsp:txXfrm>
    </dsp:sp>
    <dsp:sp modelId="{38A3CD6D-D33A-4705-A2C0-465B4F71AA03}">
      <dsp:nvSpPr>
        <dsp:cNvPr id="0" name=""/>
        <dsp:cNvSpPr/>
      </dsp:nvSpPr>
      <dsp:spPr>
        <a:xfrm>
          <a:off x="357361" y="1928518"/>
          <a:ext cx="5003056" cy="560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9104" tIns="0" rIns="189104" bIns="0"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Calibri Light" panose="020F0302020204030204"/>
            </a:rPr>
            <a:t>Consider a Sequential Intercept Model Mapping</a:t>
          </a:r>
          <a:endParaRPr lang="en-US" sz="1900" b="1" kern="1200"/>
        </a:p>
      </dsp:txBody>
      <dsp:txXfrm>
        <a:off x="384741" y="1955898"/>
        <a:ext cx="4948296"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20836-69CB-4D16-98E1-64BBE216438B}">
      <dsp:nvSpPr>
        <dsp:cNvPr id="0" name=""/>
        <dsp:cNvSpPr/>
      </dsp:nvSpPr>
      <dsp:spPr>
        <a:xfrm>
          <a:off x="0" y="73075"/>
          <a:ext cx="6666833" cy="8342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Judge</a:t>
          </a:r>
        </a:p>
      </dsp:txBody>
      <dsp:txXfrm>
        <a:off x="40724" y="113799"/>
        <a:ext cx="6585385" cy="752780"/>
      </dsp:txXfrm>
    </dsp:sp>
    <dsp:sp modelId="{0A0DFE51-C56E-454D-BB68-25C6EA6D0C3B}">
      <dsp:nvSpPr>
        <dsp:cNvPr id="0" name=""/>
        <dsp:cNvSpPr/>
      </dsp:nvSpPr>
      <dsp:spPr>
        <a:xfrm>
          <a:off x="0" y="967783"/>
          <a:ext cx="6666833" cy="834228"/>
        </a:xfrm>
        <a:prstGeom prst="roundRect">
          <a:avLst/>
        </a:prstGeom>
        <a:gradFill rotWithShape="0">
          <a:gsLst>
            <a:gs pos="0">
              <a:schemeClr val="accent5">
                <a:hueOff val="2177081"/>
                <a:satOff val="-862"/>
                <a:lumOff val="-5961"/>
                <a:alphaOff val="0"/>
                <a:satMod val="103000"/>
                <a:lumMod val="102000"/>
                <a:tint val="94000"/>
              </a:schemeClr>
            </a:gs>
            <a:gs pos="50000">
              <a:schemeClr val="accent5">
                <a:hueOff val="2177081"/>
                <a:satOff val="-862"/>
                <a:lumOff val="-5961"/>
                <a:alphaOff val="0"/>
                <a:satMod val="110000"/>
                <a:lumMod val="100000"/>
                <a:shade val="100000"/>
              </a:schemeClr>
            </a:gs>
            <a:gs pos="100000">
              <a:schemeClr val="accent5">
                <a:hueOff val="2177081"/>
                <a:satOff val="-862"/>
                <a:lumOff val="-5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Defense Attorney</a:t>
          </a:r>
        </a:p>
      </dsp:txBody>
      <dsp:txXfrm>
        <a:off x="40724" y="1008507"/>
        <a:ext cx="6585385" cy="752780"/>
      </dsp:txXfrm>
    </dsp:sp>
    <dsp:sp modelId="{D552276B-6D47-4236-A3B2-FE71EA80AA22}">
      <dsp:nvSpPr>
        <dsp:cNvPr id="0" name=""/>
        <dsp:cNvSpPr/>
      </dsp:nvSpPr>
      <dsp:spPr>
        <a:xfrm>
          <a:off x="0" y="1862491"/>
          <a:ext cx="6666833" cy="834228"/>
        </a:xfrm>
        <a:prstGeom prst="roundRect">
          <a:avLst/>
        </a:prstGeom>
        <a:gradFill rotWithShape="0">
          <a:gsLst>
            <a:gs pos="0">
              <a:schemeClr val="accent5">
                <a:hueOff val="4354162"/>
                <a:satOff val="-1724"/>
                <a:lumOff val="-11922"/>
                <a:alphaOff val="0"/>
                <a:satMod val="103000"/>
                <a:lumMod val="102000"/>
                <a:tint val="94000"/>
              </a:schemeClr>
            </a:gs>
            <a:gs pos="50000">
              <a:schemeClr val="accent5">
                <a:hueOff val="4354162"/>
                <a:satOff val="-1724"/>
                <a:lumOff val="-11922"/>
                <a:alphaOff val="0"/>
                <a:satMod val="110000"/>
                <a:lumMod val="100000"/>
                <a:shade val="100000"/>
              </a:schemeClr>
            </a:gs>
            <a:gs pos="100000">
              <a:schemeClr val="accent5">
                <a:hueOff val="4354162"/>
                <a:satOff val="-1724"/>
                <a:lumOff val="-11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Prosecutor</a:t>
          </a:r>
        </a:p>
      </dsp:txBody>
      <dsp:txXfrm>
        <a:off x="40724" y="1903215"/>
        <a:ext cx="6585385" cy="752780"/>
      </dsp:txXfrm>
    </dsp:sp>
    <dsp:sp modelId="{387690BA-073C-4431-AC8B-312E1AECAA77}">
      <dsp:nvSpPr>
        <dsp:cNvPr id="0" name=""/>
        <dsp:cNvSpPr/>
      </dsp:nvSpPr>
      <dsp:spPr>
        <a:xfrm>
          <a:off x="0" y="2757200"/>
          <a:ext cx="6666833" cy="834228"/>
        </a:xfrm>
        <a:prstGeom prst="roundRect">
          <a:avLst/>
        </a:prstGeom>
        <a:gradFill rotWithShape="0">
          <a:gsLst>
            <a:gs pos="0">
              <a:schemeClr val="accent5">
                <a:hueOff val="6531243"/>
                <a:satOff val="-2586"/>
                <a:lumOff val="-17884"/>
                <a:alphaOff val="0"/>
                <a:satMod val="103000"/>
                <a:lumMod val="102000"/>
                <a:tint val="94000"/>
              </a:schemeClr>
            </a:gs>
            <a:gs pos="50000">
              <a:schemeClr val="accent5">
                <a:hueOff val="6531243"/>
                <a:satOff val="-2586"/>
                <a:lumOff val="-17884"/>
                <a:alphaOff val="0"/>
                <a:satMod val="110000"/>
                <a:lumMod val="100000"/>
                <a:shade val="100000"/>
              </a:schemeClr>
            </a:gs>
            <a:gs pos="100000">
              <a:schemeClr val="accent5">
                <a:hueOff val="6531243"/>
                <a:satOff val="-2586"/>
                <a:lumOff val="-17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Supervision officer (pretrial/probation/parole officer), and</a:t>
          </a:r>
          <a:r>
            <a:rPr lang="en-US" sz="2100" kern="1200">
              <a:latin typeface="Calibri Light" panose="020F0302020204030204"/>
            </a:rPr>
            <a:t> </a:t>
          </a:r>
          <a:endParaRPr lang="en-US" sz="2100" kern="1200"/>
        </a:p>
      </dsp:txBody>
      <dsp:txXfrm>
        <a:off x="40724" y="2797924"/>
        <a:ext cx="6585385" cy="752780"/>
      </dsp:txXfrm>
    </dsp:sp>
    <dsp:sp modelId="{6CB0FCFD-ECD1-4264-92D1-16CCABAC3961}">
      <dsp:nvSpPr>
        <dsp:cNvPr id="0" name=""/>
        <dsp:cNvSpPr/>
      </dsp:nvSpPr>
      <dsp:spPr>
        <a:xfrm>
          <a:off x="0" y="3651908"/>
          <a:ext cx="6666833" cy="834228"/>
        </a:xfrm>
        <a:prstGeom prst="roundRect">
          <a:avLst/>
        </a:prstGeom>
        <a:gradFill rotWithShape="0">
          <a:gsLst>
            <a:gs pos="0">
              <a:schemeClr val="accent5">
                <a:hueOff val="8708323"/>
                <a:satOff val="-3448"/>
                <a:lumOff val="-23845"/>
                <a:alphaOff val="0"/>
                <a:satMod val="103000"/>
                <a:lumMod val="102000"/>
                <a:tint val="94000"/>
              </a:schemeClr>
            </a:gs>
            <a:gs pos="50000">
              <a:schemeClr val="accent5">
                <a:hueOff val="8708323"/>
                <a:satOff val="-3448"/>
                <a:lumOff val="-23845"/>
                <a:alphaOff val="0"/>
                <a:satMod val="110000"/>
                <a:lumMod val="100000"/>
                <a:shade val="100000"/>
              </a:schemeClr>
            </a:gs>
            <a:gs pos="100000">
              <a:schemeClr val="accent5">
                <a:hueOff val="8708323"/>
                <a:satOff val="-3448"/>
                <a:lumOff val="-238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Case Manager or representative from the local mental health authority.</a:t>
          </a:r>
          <a:r>
            <a:rPr lang="en-US" sz="2100" b="0" i="0" kern="1200" baseline="0"/>
            <a:t>	</a:t>
          </a:r>
          <a:endParaRPr lang="en-US" sz="2100" kern="1200"/>
        </a:p>
      </dsp:txBody>
      <dsp:txXfrm>
        <a:off x="40724" y="3692632"/>
        <a:ext cx="6585385" cy="752780"/>
      </dsp:txXfrm>
    </dsp:sp>
    <dsp:sp modelId="{5D81EAD3-8D2A-4AA1-95B1-DADE0DB4A52F}">
      <dsp:nvSpPr>
        <dsp:cNvPr id="0" name=""/>
        <dsp:cNvSpPr/>
      </dsp:nvSpPr>
      <dsp:spPr>
        <a:xfrm>
          <a:off x="0" y="4546616"/>
          <a:ext cx="6666833" cy="834228"/>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Calibri Light" panose="020F0302020204030204"/>
            </a:rPr>
            <a:t>Treatment provider</a:t>
          </a:r>
        </a:p>
      </dsp:txBody>
      <dsp:txXfrm>
        <a:off x="40724" y="4587340"/>
        <a:ext cx="6585385" cy="752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20836-69CB-4D16-98E1-64BBE216438B}">
      <dsp:nvSpPr>
        <dsp:cNvPr id="0" name=""/>
        <dsp:cNvSpPr/>
      </dsp:nvSpPr>
      <dsp:spPr>
        <a:xfrm>
          <a:off x="0" y="635359"/>
          <a:ext cx="6666833" cy="959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latin typeface="Calibri Light" panose="020F0302020204030204"/>
            </a:rPr>
            <a:t>Shadow other courts</a:t>
          </a:r>
          <a:endParaRPr lang="en-US" sz="4000" kern="1200"/>
        </a:p>
      </dsp:txBody>
      <dsp:txXfrm>
        <a:off x="46834" y="682193"/>
        <a:ext cx="6573165" cy="865732"/>
      </dsp:txXfrm>
    </dsp:sp>
    <dsp:sp modelId="{71E52BAB-32F3-4044-9B32-0795CB3BE601}">
      <dsp:nvSpPr>
        <dsp:cNvPr id="0" name=""/>
        <dsp:cNvSpPr/>
      </dsp:nvSpPr>
      <dsp:spPr>
        <a:xfrm>
          <a:off x="0" y="1709959"/>
          <a:ext cx="6666833" cy="959400"/>
        </a:xfrm>
        <a:prstGeom prst="roundRect">
          <a:avLst/>
        </a:prstGeom>
        <a:gradFill rotWithShape="0">
          <a:gsLst>
            <a:gs pos="0">
              <a:schemeClr val="accent5">
                <a:hueOff val="3628468"/>
                <a:satOff val="-1437"/>
                <a:lumOff val="-9935"/>
                <a:alphaOff val="0"/>
                <a:satMod val="103000"/>
                <a:lumMod val="102000"/>
                <a:tint val="94000"/>
              </a:schemeClr>
            </a:gs>
            <a:gs pos="50000">
              <a:schemeClr val="accent5">
                <a:hueOff val="3628468"/>
                <a:satOff val="-1437"/>
                <a:lumOff val="-9935"/>
                <a:alphaOff val="0"/>
                <a:satMod val="110000"/>
                <a:lumMod val="100000"/>
                <a:shade val="100000"/>
              </a:schemeClr>
            </a:gs>
            <a:gs pos="100000">
              <a:schemeClr val="accent5">
                <a:hueOff val="3628468"/>
                <a:satOff val="-1437"/>
                <a:lumOff val="-9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solidFill>
                <a:schemeClr val="bg1"/>
              </a:solidFill>
              <a:latin typeface="Calibri Light" panose="020F0302020204030204"/>
              <a:hlinkClick xmlns:r="http://schemas.openxmlformats.org/officeDocument/2006/relationships" r:id="rId1">
                <a:extLst>
                  <a:ext uri="{A12FA001-AC4F-418D-AE19-62706E023703}">
                    <ahyp:hlinkClr xmlns:ahyp="http://schemas.microsoft.com/office/drawing/2018/hyperlinkcolor" val="tx"/>
                  </a:ext>
                </a:extLst>
              </a:hlinkClick>
            </a:rPr>
            <a:t>Council on State Governments</a:t>
          </a:r>
          <a:endParaRPr lang="en-US" sz="4000" kern="1200">
            <a:solidFill>
              <a:schemeClr val="bg1"/>
            </a:solidFill>
            <a:latin typeface="Calibri Light" panose="020F0302020204030204"/>
          </a:endParaRPr>
        </a:p>
      </dsp:txBody>
      <dsp:txXfrm>
        <a:off x="46834" y="1756793"/>
        <a:ext cx="6573165" cy="865732"/>
      </dsp:txXfrm>
    </dsp:sp>
    <dsp:sp modelId="{6CB0FCFD-ECD1-4264-92D1-16CCABAC3961}">
      <dsp:nvSpPr>
        <dsp:cNvPr id="0" name=""/>
        <dsp:cNvSpPr/>
      </dsp:nvSpPr>
      <dsp:spPr>
        <a:xfrm>
          <a:off x="0" y="2784560"/>
          <a:ext cx="6666833" cy="959400"/>
        </a:xfrm>
        <a:prstGeom prst="roundRect">
          <a:avLst/>
        </a:prstGeom>
        <a:gradFill rotWithShape="0">
          <a:gsLst>
            <a:gs pos="0">
              <a:schemeClr val="accent5">
                <a:hueOff val="7256936"/>
                <a:satOff val="-2873"/>
                <a:lumOff val="-19871"/>
                <a:alphaOff val="0"/>
                <a:satMod val="103000"/>
                <a:lumMod val="102000"/>
                <a:tint val="94000"/>
              </a:schemeClr>
            </a:gs>
            <a:gs pos="50000">
              <a:schemeClr val="accent5">
                <a:hueOff val="7256936"/>
                <a:satOff val="-2873"/>
                <a:lumOff val="-19871"/>
                <a:alphaOff val="0"/>
                <a:satMod val="110000"/>
                <a:lumMod val="100000"/>
                <a:shade val="100000"/>
              </a:schemeClr>
            </a:gs>
            <a:gs pos="100000">
              <a:schemeClr val="accent5">
                <a:hueOff val="7256936"/>
                <a:satOff val="-2873"/>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solidFill>
                <a:schemeClr val="bg1"/>
              </a:solidFill>
              <a:latin typeface="Calibri Light" panose="020F0302020204030204"/>
              <a:hlinkClick xmlns:r="http://schemas.openxmlformats.org/officeDocument/2006/relationships" r:id="rId2">
                <a:extLst>
                  <a:ext uri="{A12FA001-AC4F-418D-AE19-62706E023703}">
                    <ahyp:hlinkClr xmlns:ahyp="http://schemas.microsoft.com/office/drawing/2018/hyperlinkcolor" val="tx"/>
                  </a:ext>
                </a:extLst>
              </a:hlinkClick>
            </a:rPr>
            <a:t>NPC Research</a:t>
          </a:r>
          <a:endParaRPr lang="en-US" sz="4000" kern="1200">
            <a:solidFill>
              <a:schemeClr val="bg1"/>
            </a:solidFill>
            <a:latin typeface="Calibri Light" panose="020F0302020204030204"/>
          </a:endParaRPr>
        </a:p>
      </dsp:txBody>
      <dsp:txXfrm>
        <a:off x="46834" y="2831394"/>
        <a:ext cx="6573165" cy="865732"/>
      </dsp:txXfrm>
    </dsp:sp>
    <dsp:sp modelId="{C7AB0DCD-0EC0-4CFC-975D-29ACE136B4D7}">
      <dsp:nvSpPr>
        <dsp:cNvPr id="0" name=""/>
        <dsp:cNvSpPr/>
      </dsp:nvSpPr>
      <dsp:spPr>
        <a:xfrm>
          <a:off x="0" y="3859160"/>
          <a:ext cx="6666833" cy="959400"/>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solidFill>
                <a:schemeClr val="bg1"/>
              </a:solidFill>
              <a:latin typeface="Calibri Light" panose="020F0302020204030204"/>
              <a:hlinkClick xmlns:r="http://schemas.openxmlformats.org/officeDocument/2006/relationships" r:id="rId3">
                <a:extLst>
                  <a:ext uri="{A12FA001-AC4F-418D-AE19-62706E023703}">
                    <ahyp:hlinkClr xmlns:ahyp="http://schemas.microsoft.com/office/drawing/2018/hyperlinkcolor" val="tx"/>
                  </a:ext>
                </a:extLst>
              </a:hlinkClick>
            </a:rPr>
            <a:t>Center for Court Innovation</a:t>
          </a:r>
          <a:endParaRPr lang="en-US" sz="40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46834" y="3905994"/>
        <a:ext cx="6573165" cy="865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FF551-6E9D-4AC9-9918-7DD942ACB3F7}">
      <dsp:nvSpPr>
        <dsp:cNvPr id="0" name=""/>
        <dsp:cNvSpPr/>
      </dsp:nvSpPr>
      <dsp:spPr>
        <a:xfrm>
          <a:off x="0" y="114844"/>
          <a:ext cx="6666833" cy="7915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Offense type &amp; level</a:t>
          </a:r>
        </a:p>
      </dsp:txBody>
      <dsp:txXfrm>
        <a:off x="38638" y="153482"/>
        <a:ext cx="6589557" cy="714229"/>
      </dsp:txXfrm>
    </dsp:sp>
    <dsp:sp modelId="{6C92409A-062E-4FA9-9725-0B12A6DE3B43}">
      <dsp:nvSpPr>
        <dsp:cNvPr id="0" name=""/>
        <dsp:cNvSpPr/>
      </dsp:nvSpPr>
      <dsp:spPr>
        <a:xfrm>
          <a:off x="0" y="1001389"/>
          <a:ext cx="6666833" cy="791505"/>
        </a:xfrm>
        <a:prstGeom prst="roundRect">
          <a:avLst/>
        </a:prstGeom>
        <a:gradFill rotWithShape="0">
          <a:gsLst>
            <a:gs pos="0">
              <a:schemeClr val="accent5">
                <a:hueOff val="2177081"/>
                <a:satOff val="-862"/>
                <a:lumOff val="-5961"/>
                <a:alphaOff val="0"/>
                <a:satMod val="103000"/>
                <a:lumMod val="102000"/>
                <a:tint val="94000"/>
              </a:schemeClr>
            </a:gs>
            <a:gs pos="50000">
              <a:schemeClr val="accent5">
                <a:hueOff val="2177081"/>
                <a:satOff val="-862"/>
                <a:lumOff val="-5961"/>
                <a:alphaOff val="0"/>
                <a:satMod val="110000"/>
                <a:lumMod val="100000"/>
                <a:shade val="100000"/>
              </a:schemeClr>
            </a:gs>
            <a:gs pos="100000">
              <a:schemeClr val="accent5">
                <a:hueOff val="2177081"/>
                <a:satOff val="-862"/>
                <a:lumOff val="-5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Screening and Risk Assessment Tools</a:t>
          </a:r>
        </a:p>
      </dsp:txBody>
      <dsp:txXfrm>
        <a:off x="38638" y="1040027"/>
        <a:ext cx="6589557" cy="714229"/>
      </dsp:txXfrm>
    </dsp:sp>
    <dsp:sp modelId="{FA7DA6AA-467B-4888-8872-2F6BC448A183}">
      <dsp:nvSpPr>
        <dsp:cNvPr id="0" name=""/>
        <dsp:cNvSpPr/>
      </dsp:nvSpPr>
      <dsp:spPr>
        <a:xfrm>
          <a:off x="0" y="1887935"/>
          <a:ext cx="6666833" cy="791505"/>
        </a:xfrm>
        <a:prstGeom prst="roundRect">
          <a:avLst/>
        </a:prstGeom>
        <a:gradFill rotWithShape="0">
          <a:gsLst>
            <a:gs pos="0">
              <a:schemeClr val="accent5">
                <a:hueOff val="4354162"/>
                <a:satOff val="-1724"/>
                <a:lumOff val="-11922"/>
                <a:alphaOff val="0"/>
                <a:satMod val="103000"/>
                <a:lumMod val="102000"/>
                <a:tint val="94000"/>
              </a:schemeClr>
            </a:gs>
            <a:gs pos="50000">
              <a:schemeClr val="accent5">
                <a:hueOff val="4354162"/>
                <a:satOff val="-1724"/>
                <a:lumOff val="-11922"/>
                <a:alphaOff val="0"/>
                <a:satMod val="110000"/>
                <a:lumMod val="100000"/>
                <a:shade val="100000"/>
              </a:schemeClr>
            </a:gs>
            <a:gs pos="100000">
              <a:schemeClr val="accent5">
                <a:hueOff val="4354162"/>
                <a:satOff val="-1724"/>
                <a:lumOff val="-11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Mental Health Evaluation</a:t>
          </a:r>
        </a:p>
      </dsp:txBody>
      <dsp:txXfrm>
        <a:off x="38638" y="1926573"/>
        <a:ext cx="6589557" cy="714229"/>
      </dsp:txXfrm>
    </dsp:sp>
    <dsp:sp modelId="{78C3442F-BFE8-49C5-9451-EA4D51E13150}">
      <dsp:nvSpPr>
        <dsp:cNvPr id="0" name=""/>
        <dsp:cNvSpPr/>
      </dsp:nvSpPr>
      <dsp:spPr>
        <a:xfrm>
          <a:off x="0" y="2774480"/>
          <a:ext cx="6666833" cy="791505"/>
        </a:xfrm>
        <a:prstGeom prst="roundRect">
          <a:avLst/>
        </a:prstGeom>
        <a:gradFill rotWithShape="0">
          <a:gsLst>
            <a:gs pos="0">
              <a:schemeClr val="accent5">
                <a:hueOff val="6531243"/>
                <a:satOff val="-2586"/>
                <a:lumOff val="-17884"/>
                <a:alphaOff val="0"/>
                <a:satMod val="103000"/>
                <a:lumMod val="102000"/>
                <a:tint val="94000"/>
              </a:schemeClr>
            </a:gs>
            <a:gs pos="50000">
              <a:schemeClr val="accent5">
                <a:hueOff val="6531243"/>
                <a:satOff val="-2586"/>
                <a:lumOff val="-17884"/>
                <a:alphaOff val="0"/>
                <a:satMod val="110000"/>
                <a:lumMod val="100000"/>
                <a:shade val="100000"/>
              </a:schemeClr>
            </a:gs>
            <a:gs pos="100000">
              <a:schemeClr val="accent5">
                <a:hueOff val="6531243"/>
                <a:satOff val="-2586"/>
                <a:lumOff val="-17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Diagnosis</a:t>
          </a:r>
        </a:p>
      </dsp:txBody>
      <dsp:txXfrm>
        <a:off x="38638" y="2813118"/>
        <a:ext cx="6589557" cy="714229"/>
      </dsp:txXfrm>
    </dsp:sp>
    <dsp:sp modelId="{FA29663B-0C72-4A02-B11C-DE624F542117}">
      <dsp:nvSpPr>
        <dsp:cNvPr id="0" name=""/>
        <dsp:cNvSpPr/>
      </dsp:nvSpPr>
      <dsp:spPr>
        <a:xfrm>
          <a:off x="0" y="3661025"/>
          <a:ext cx="6666833" cy="791505"/>
        </a:xfrm>
        <a:prstGeom prst="roundRect">
          <a:avLst/>
        </a:prstGeom>
        <a:gradFill rotWithShape="0">
          <a:gsLst>
            <a:gs pos="0">
              <a:schemeClr val="accent5">
                <a:hueOff val="8708323"/>
                <a:satOff val="-3448"/>
                <a:lumOff val="-23845"/>
                <a:alphaOff val="0"/>
                <a:satMod val="103000"/>
                <a:lumMod val="102000"/>
                <a:tint val="94000"/>
              </a:schemeClr>
            </a:gs>
            <a:gs pos="50000">
              <a:schemeClr val="accent5">
                <a:hueOff val="8708323"/>
                <a:satOff val="-3448"/>
                <a:lumOff val="-23845"/>
                <a:alphaOff val="0"/>
                <a:satMod val="110000"/>
                <a:lumMod val="100000"/>
                <a:shade val="100000"/>
              </a:schemeClr>
            </a:gs>
            <a:gs pos="100000">
              <a:schemeClr val="accent5">
                <a:hueOff val="8708323"/>
                <a:satOff val="-3448"/>
                <a:lumOff val="-238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Referral Process</a:t>
          </a:r>
        </a:p>
      </dsp:txBody>
      <dsp:txXfrm>
        <a:off x="38638" y="3699663"/>
        <a:ext cx="6589557" cy="714229"/>
      </dsp:txXfrm>
    </dsp:sp>
    <dsp:sp modelId="{CF09B34F-6BC7-4117-8B85-447059316150}">
      <dsp:nvSpPr>
        <dsp:cNvPr id="0" name=""/>
        <dsp:cNvSpPr/>
      </dsp:nvSpPr>
      <dsp:spPr>
        <a:xfrm>
          <a:off x="0" y="4547570"/>
          <a:ext cx="6666833" cy="791505"/>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Final Eligibility</a:t>
          </a:r>
        </a:p>
      </dsp:txBody>
      <dsp:txXfrm>
        <a:off x="38638" y="4586208"/>
        <a:ext cx="6589557" cy="7142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90A49-7AF4-42DB-8EAE-1FC886E963BD}">
      <dsp:nvSpPr>
        <dsp:cNvPr id="0" name=""/>
        <dsp:cNvSpPr/>
      </dsp:nvSpPr>
      <dsp:spPr>
        <a:xfrm>
          <a:off x="0" y="896810"/>
          <a:ext cx="6666833" cy="8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a:t>Individualized Treatment Plans</a:t>
          </a:r>
        </a:p>
      </dsp:txBody>
      <dsp:txXfrm>
        <a:off x="40980" y="937790"/>
        <a:ext cx="6584873" cy="757514"/>
      </dsp:txXfrm>
    </dsp:sp>
    <dsp:sp modelId="{9FA2BD90-CE00-49FA-8A6E-5D1BFE64EC66}">
      <dsp:nvSpPr>
        <dsp:cNvPr id="0" name=""/>
        <dsp:cNvSpPr/>
      </dsp:nvSpPr>
      <dsp:spPr>
        <a:xfrm>
          <a:off x="0" y="1837085"/>
          <a:ext cx="6666833" cy="839474"/>
        </a:xfrm>
        <a:prstGeom prst="roundRect">
          <a:avLst/>
        </a:prstGeom>
        <a:gradFill rotWithShape="0">
          <a:gsLst>
            <a:gs pos="0">
              <a:schemeClr val="accent5">
                <a:hueOff val="3628468"/>
                <a:satOff val="-1437"/>
                <a:lumOff val="-9935"/>
                <a:alphaOff val="0"/>
                <a:satMod val="103000"/>
                <a:lumMod val="102000"/>
                <a:tint val="94000"/>
              </a:schemeClr>
            </a:gs>
            <a:gs pos="50000">
              <a:schemeClr val="accent5">
                <a:hueOff val="3628468"/>
                <a:satOff val="-1437"/>
                <a:lumOff val="-9935"/>
                <a:alphaOff val="0"/>
                <a:satMod val="110000"/>
                <a:lumMod val="100000"/>
                <a:shade val="100000"/>
              </a:schemeClr>
            </a:gs>
            <a:gs pos="100000">
              <a:schemeClr val="accent5">
                <a:hueOff val="3628468"/>
                <a:satOff val="-1437"/>
                <a:lumOff val="-99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Incentives and Sanctions</a:t>
          </a:r>
        </a:p>
      </dsp:txBody>
      <dsp:txXfrm>
        <a:off x="40980" y="1878065"/>
        <a:ext cx="6584873" cy="757514"/>
      </dsp:txXfrm>
    </dsp:sp>
    <dsp:sp modelId="{7E916E96-3901-4A05-9D04-7CBAE6F81775}">
      <dsp:nvSpPr>
        <dsp:cNvPr id="0" name=""/>
        <dsp:cNvSpPr/>
      </dsp:nvSpPr>
      <dsp:spPr>
        <a:xfrm>
          <a:off x="0" y="2777359"/>
          <a:ext cx="6666833" cy="839474"/>
        </a:xfrm>
        <a:prstGeom prst="roundRect">
          <a:avLst/>
        </a:prstGeom>
        <a:gradFill rotWithShape="0">
          <a:gsLst>
            <a:gs pos="0">
              <a:schemeClr val="accent5">
                <a:hueOff val="7256936"/>
                <a:satOff val="-2873"/>
                <a:lumOff val="-19871"/>
                <a:alphaOff val="0"/>
                <a:satMod val="103000"/>
                <a:lumMod val="102000"/>
                <a:tint val="94000"/>
              </a:schemeClr>
            </a:gs>
            <a:gs pos="50000">
              <a:schemeClr val="accent5">
                <a:hueOff val="7256936"/>
                <a:satOff val="-2873"/>
                <a:lumOff val="-19871"/>
                <a:alphaOff val="0"/>
                <a:satMod val="110000"/>
                <a:lumMod val="100000"/>
                <a:shade val="100000"/>
              </a:schemeClr>
            </a:gs>
            <a:gs pos="100000">
              <a:schemeClr val="accent5">
                <a:hueOff val="7256936"/>
                <a:satOff val="-2873"/>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Successful Program Completion</a:t>
          </a:r>
        </a:p>
      </dsp:txBody>
      <dsp:txXfrm>
        <a:off x="40980" y="2818339"/>
        <a:ext cx="6584873" cy="757514"/>
      </dsp:txXfrm>
    </dsp:sp>
    <dsp:sp modelId="{DF6EBAD0-462F-4624-8196-59C54964FAFF}">
      <dsp:nvSpPr>
        <dsp:cNvPr id="0" name=""/>
        <dsp:cNvSpPr/>
      </dsp:nvSpPr>
      <dsp:spPr>
        <a:xfrm>
          <a:off x="0" y="3717635"/>
          <a:ext cx="6666833" cy="839474"/>
        </a:xfrm>
        <a:prstGeom prst="roundRect">
          <a:avLst/>
        </a:prstGeom>
        <a:gradFill rotWithShape="0">
          <a:gsLst>
            <a:gs pos="0">
              <a:schemeClr val="accent5">
                <a:hueOff val="10885404"/>
                <a:satOff val="-4310"/>
                <a:lumOff val="-29806"/>
                <a:alphaOff val="0"/>
                <a:satMod val="103000"/>
                <a:lumMod val="102000"/>
                <a:tint val="94000"/>
              </a:schemeClr>
            </a:gs>
            <a:gs pos="50000">
              <a:schemeClr val="accent5">
                <a:hueOff val="10885404"/>
                <a:satOff val="-4310"/>
                <a:lumOff val="-29806"/>
                <a:alphaOff val="0"/>
                <a:satMod val="110000"/>
                <a:lumMod val="100000"/>
                <a:shade val="100000"/>
              </a:schemeClr>
            </a:gs>
            <a:gs pos="100000">
              <a:schemeClr val="accent5">
                <a:hueOff val="10885404"/>
                <a:satOff val="-4310"/>
                <a:lumOff val="-298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Unsuccessful Program Completion</a:t>
          </a:r>
        </a:p>
      </dsp:txBody>
      <dsp:txXfrm>
        <a:off x="40980" y="3758615"/>
        <a:ext cx="6584873"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41EC5-DDE1-45EE-AE1D-8B94E170236E}"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C0C3A-9011-4498-B53D-7DFA230C03A9}" type="slidenum">
              <a:rPr lang="en-US" smtClean="0"/>
              <a:t>‹#›</a:t>
            </a:fld>
            <a:endParaRPr lang="en-US"/>
          </a:p>
        </p:txBody>
      </p:sp>
    </p:spTree>
    <p:extLst>
      <p:ext uri="{BB962C8B-B14F-4D97-AF65-F5344CB8AC3E}">
        <p14:creationId xmlns:p14="http://schemas.microsoft.com/office/powerpoint/2010/main" val="139527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mi.org/mhsta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mi.org/mhsta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being here. Yesterday was electric. Absolutely affirming  that I am in the right place and using my skills for a calling.</a:t>
            </a:r>
          </a:p>
          <a:p>
            <a:endParaRPr lang="en-US" dirty="0"/>
          </a:p>
          <a:p>
            <a:endParaRPr lang="en-US" dirty="0"/>
          </a:p>
          <a:p>
            <a:r>
              <a:rPr lang="en-US" dirty="0"/>
              <a:t>I started my career in a big law firm doing commercial real estate which is challenging and rewarding in a different way, but for me, nothing compares to using my education and strong work ethic toward creating better systems, better laws for people who really need our state’s best and brightest to help solve these complex problems.</a:t>
            </a:r>
          </a:p>
          <a:p>
            <a:endParaRPr lang="en-US" dirty="0"/>
          </a:p>
          <a:p>
            <a:r>
              <a:rPr lang="en-US" dirty="0"/>
              <a:t>I don’t know if anyone else noticed this, but we had thousands of people trying to eat lunch—it’s always going to be a challenge. What struck me is that everyone attending the conference was so patient and kind. I laughed with some of my line-mates that we knew what a crisis was and this wasn’t’ it. </a:t>
            </a:r>
          </a:p>
          <a:p>
            <a:endParaRPr lang="en-US" dirty="0"/>
          </a:p>
          <a:p>
            <a:r>
              <a:rPr lang="en-US" dirty="0"/>
              <a:t>It was awe inspiring—more confirmation that you are all my people.</a:t>
            </a:r>
          </a:p>
          <a:p>
            <a:endParaRPr lang="en-US" dirty="0"/>
          </a:p>
          <a:p>
            <a:r>
              <a:rPr lang="en-US" dirty="0"/>
              <a:t>So=It’s a great day to save lives! Let’s get started.</a:t>
            </a:r>
          </a:p>
        </p:txBody>
      </p:sp>
      <p:sp>
        <p:nvSpPr>
          <p:cNvPr id="4" name="Slide Number Placeholder 3"/>
          <p:cNvSpPr>
            <a:spLocks noGrp="1"/>
          </p:cNvSpPr>
          <p:nvPr>
            <p:ph type="sldNum" sz="quarter" idx="5"/>
          </p:nvPr>
        </p:nvSpPr>
        <p:spPr/>
        <p:txBody>
          <a:bodyPr/>
          <a:lstStyle/>
          <a:p>
            <a:fld id="{576C0C3A-9011-4498-B53D-7DFA230C03A9}" type="slidenum">
              <a:rPr lang="en-US" smtClean="0"/>
              <a:t>1</a:t>
            </a:fld>
            <a:endParaRPr lang="en-US"/>
          </a:p>
        </p:txBody>
      </p:sp>
    </p:spTree>
    <p:extLst>
      <p:ext uri="{BB962C8B-B14F-4D97-AF65-F5344CB8AC3E}">
        <p14:creationId xmlns:p14="http://schemas.microsoft.com/office/powerpoint/2010/main" val="18105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hlinkClick r:id="rId3"/>
              </a:rPr>
              <a:t>https://www.nami.org/mhstats</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242 jails confine more than 70,000 people a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Texas Jail Project</a:t>
            </a:r>
            <a:endParaRPr lang="en-US" sz="1600" kern="1200" dirty="0">
              <a:solidFill>
                <a:schemeClr val="tx1"/>
              </a:solidFill>
              <a:effectLst/>
              <a:latin typeface="+mn-lt"/>
              <a:ea typeface="+mn-ea"/>
              <a:cs typeface="+mn-cs"/>
            </a:endParaRPr>
          </a:p>
          <a:p>
            <a:pPr algn="l"/>
            <a:r>
              <a:rPr lang="en-US" sz="1800" b="0" i="0" dirty="0">
                <a:solidFill>
                  <a:srgbClr val="454545"/>
                </a:solidFill>
                <a:effectLst/>
                <a:latin typeface="proxima-nova"/>
              </a:rPr>
              <a:t>On the mental health – it’s whenever they get to you. If you drop enough requests -- someone will see you. And they say make an appointment, but that’s like months away.</a:t>
            </a:r>
            <a:endParaRPr lang="en-US" sz="2400" b="0" i="0" dirty="0">
              <a:solidFill>
                <a:srgbClr val="454545"/>
              </a:solidFill>
              <a:effectLst/>
              <a:latin typeface="proxima-nova"/>
            </a:endParaRPr>
          </a:p>
          <a:p>
            <a:pPr algn="l"/>
            <a:r>
              <a:rPr lang="en-US" sz="1800" b="0" i="0" dirty="0">
                <a:solidFill>
                  <a:srgbClr val="454545"/>
                </a:solidFill>
                <a:effectLst/>
                <a:latin typeface="proxima-nova"/>
              </a:rPr>
              <a:t>I suffer from PTSD and bipolar. It’s hard in here for people to get the proper medical attention. Took me 3 ½ months to get mine [medications] the way they need to be. If you don’t have no one on the outside, you’re stuck.</a:t>
            </a:r>
            <a:endParaRPr lang="en-US" sz="2400" b="0" i="0" dirty="0">
              <a:solidFill>
                <a:srgbClr val="454545"/>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10</a:t>
            </a:fld>
            <a:endParaRPr lang="en-US"/>
          </a:p>
        </p:txBody>
      </p:sp>
    </p:spTree>
    <p:extLst>
      <p:ext uri="{BB962C8B-B14F-4D97-AF65-F5344CB8AC3E}">
        <p14:creationId xmlns:p14="http://schemas.microsoft.com/office/powerpoint/2010/main" val="322661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3643"/>
            <a:ext cx="5486400" cy="3697357"/>
          </a:xfrm>
        </p:spPr>
        <p:txBody>
          <a:bodyPr/>
          <a:lstStyle/>
          <a:p>
            <a:r>
              <a:rPr lang="en-US" dirty="0"/>
              <a:t>This is John. He died in 2018 at the age of 34. In the words of his family:</a:t>
            </a:r>
          </a:p>
          <a:p>
            <a:endParaRPr lang="en-US" dirty="0"/>
          </a:p>
          <a:p>
            <a:pPr marL="0" indent="0">
              <a:buNone/>
            </a:pPr>
            <a:r>
              <a:rPr lang="en-US" dirty="0">
                <a:solidFill>
                  <a:srgbClr val="717171"/>
                </a:solidFill>
                <a:latin typeface="helvetica neue"/>
              </a:rPr>
              <a:t>F</a:t>
            </a:r>
            <a:r>
              <a:rPr lang="en-US" b="0" i="0" dirty="0">
                <a:solidFill>
                  <a:srgbClr val="717171"/>
                </a:solidFill>
                <a:effectLst/>
                <a:latin typeface="helvetica neue"/>
              </a:rPr>
              <a:t>unny, smart, great at everything he tried and would do just about anything to help anyone. LOVED disc golf. He loved hiking, camping, and building epic fires that burned through rainstorms. </a:t>
            </a:r>
            <a:endParaRPr lang="en-US" dirty="0">
              <a:solidFill>
                <a:srgbClr val="717171"/>
              </a:solidFill>
              <a:latin typeface="helvetica neue"/>
            </a:endParaRPr>
          </a:p>
          <a:p>
            <a:pPr marL="514350" indent="-514350">
              <a:buAutoNum type="arabicPlain" startAt="2010"/>
            </a:pPr>
            <a:r>
              <a:rPr lang="en-US" b="1" i="0" dirty="0">
                <a:solidFill>
                  <a:srgbClr val="717171"/>
                </a:solidFill>
                <a:effectLst/>
                <a:latin typeface="helvetica neue"/>
              </a:rPr>
              <a:t>John was diagnosed with Bipolar I Disorder (with psychotic features).</a:t>
            </a:r>
          </a:p>
          <a:p>
            <a:pPr marL="514350" indent="-514350">
              <a:buAutoNum type="arabicPlain" startAt="2010"/>
            </a:pPr>
            <a:endParaRPr lang="en-US" b="0" i="0" dirty="0">
              <a:solidFill>
                <a:srgbClr val="717171"/>
              </a:solidFill>
              <a:effectLst/>
              <a:latin typeface="helvetica neue"/>
            </a:endParaRPr>
          </a:p>
          <a:p>
            <a:pPr algn="just"/>
            <a:r>
              <a:rPr lang="en-US" sz="1200" i="0" dirty="0">
                <a:solidFill>
                  <a:schemeClr val="accent1"/>
                </a:solidFill>
                <a:effectLst/>
              </a:rPr>
              <a:t>In 2010, John was diagnosed with Bipolar I Disorder (with psychotic features).</a:t>
            </a:r>
          </a:p>
          <a:p>
            <a:pPr algn="just"/>
            <a:r>
              <a:rPr lang="en-US" sz="1200" dirty="0">
                <a:solidFill>
                  <a:schemeClr val="accent1"/>
                </a:solidFill>
              </a:rPr>
              <a:t>Psychiatric hospitalizations began in 2007.</a:t>
            </a:r>
          </a:p>
          <a:p>
            <a:pPr algn="just">
              <a:lnSpc>
                <a:spcPct val="100000"/>
              </a:lnSpc>
            </a:pPr>
            <a:r>
              <a:rPr lang="en-US" sz="1200" dirty="0">
                <a:solidFill>
                  <a:schemeClr val="accent1"/>
                </a:solidFill>
              </a:rPr>
              <a:t>He knew that he needed help and tried to get it but had breakthrough mania while he was taking his medication.</a:t>
            </a:r>
          </a:p>
          <a:p>
            <a:pPr algn="just">
              <a:lnSpc>
                <a:spcPct val="100000"/>
              </a:lnSpc>
            </a:pPr>
            <a:r>
              <a:rPr lang="en-US" sz="1200" dirty="0">
                <a:solidFill>
                  <a:schemeClr val="accent1"/>
                </a:solidFill>
              </a:rPr>
              <a:t>In June 2018, after violating parole for taking his father’s truck (after taking his mother’s car), he was court ordered into a dual diagnosis facility in Houston.</a:t>
            </a:r>
          </a:p>
          <a:p>
            <a:pPr algn="just">
              <a:lnSpc>
                <a:spcPct val="100000"/>
              </a:lnSpc>
            </a:pPr>
            <a:r>
              <a:rPr lang="en-US" sz="1200" dirty="0">
                <a:solidFill>
                  <a:schemeClr val="accent1"/>
                </a:solidFill>
              </a:rPr>
              <a:t>The facility reported to the Courts that treatment was working, but John was reporting to his family that the tough love approach in this facility’s treatment for addiction was not working with his now Bipolar Depressive State.</a:t>
            </a:r>
          </a:p>
          <a:p>
            <a:pPr algn="just">
              <a:lnSpc>
                <a:spcPct val="100000"/>
              </a:lnSpc>
            </a:pPr>
            <a:r>
              <a:rPr lang="en-US" sz="1200" dirty="0">
                <a:solidFill>
                  <a:schemeClr val="accent1"/>
                </a:solidFill>
              </a:rPr>
              <a:t>John’s mother called and wrote to everyone she could access but no action was taken on her advice.</a:t>
            </a:r>
          </a:p>
          <a:p>
            <a:pPr algn="just">
              <a:lnSpc>
                <a:spcPct val="100000"/>
              </a:lnSpc>
            </a:pPr>
            <a:r>
              <a:rPr lang="en-US" sz="1200" dirty="0">
                <a:solidFill>
                  <a:schemeClr val="accent1"/>
                </a:solidFill>
              </a:rPr>
              <a:t>In October 2018, John’s mother wrote to the facility to ask that John be committed to the state hospital because he was suicidal. The facility wrote back that their doctor disagreed and would not recommend civil commitment.</a:t>
            </a:r>
          </a:p>
          <a:p>
            <a:pPr algn="just">
              <a:lnSpc>
                <a:spcPct val="100000"/>
              </a:lnSpc>
            </a:pPr>
            <a:r>
              <a:rPr lang="en-US" sz="1200" dirty="0">
                <a:solidFill>
                  <a:schemeClr val="accent1"/>
                </a:solidFill>
              </a:rPr>
              <a:t>A week later, John walked out of one of the daily five hours of group therapy about addiction and jumped off Highway 290.</a:t>
            </a:r>
          </a:p>
          <a:p>
            <a:endParaRPr lang="en-US" dirty="0"/>
          </a:p>
        </p:txBody>
      </p:sp>
      <p:sp>
        <p:nvSpPr>
          <p:cNvPr id="4" name="Slide Number Placeholder 3"/>
          <p:cNvSpPr>
            <a:spLocks noGrp="1"/>
          </p:cNvSpPr>
          <p:nvPr>
            <p:ph type="sldNum" sz="quarter" idx="5"/>
          </p:nvPr>
        </p:nvSpPr>
        <p:spPr/>
        <p:txBody>
          <a:bodyPr/>
          <a:lstStyle/>
          <a:p>
            <a:fld id="{7998AE94-26AC-4714-902F-F70B001552D1}" type="slidenum">
              <a:rPr lang="en-US" smtClean="0"/>
              <a:t>11</a:t>
            </a:fld>
            <a:endParaRPr lang="en-US"/>
          </a:p>
        </p:txBody>
      </p:sp>
    </p:spTree>
    <p:extLst>
      <p:ext uri="{BB962C8B-B14F-4D97-AF65-F5344CB8AC3E}">
        <p14:creationId xmlns:p14="http://schemas.microsoft.com/office/powerpoint/2010/main" val="266938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12</a:t>
            </a:fld>
            <a:endParaRPr lang="en-US"/>
          </a:p>
        </p:txBody>
      </p:sp>
    </p:spTree>
    <p:extLst>
      <p:ext uri="{BB962C8B-B14F-4D97-AF65-F5344CB8AC3E}">
        <p14:creationId xmlns:p14="http://schemas.microsoft.com/office/powerpoint/2010/main" val="340326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13</a:t>
            </a:fld>
            <a:endParaRPr lang="en-US"/>
          </a:p>
        </p:txBody>
      </p:sp>
    </p:spTree>
    <p:extLst>
      <p:ext uri="{BB962C8B-B14F-4D97-AF65-F5344CB8AC3E}">
        <p14:creationId xmlns:p14="http://schemas.microsoft.com/office/powerpoint/2010/main" val="249452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1.Dr Marlowe</a:t>
            </a:r>
          </a:p>
          <a:p>
            <a:r>
              <a:rPr lang="en-US" sz="1400" dirty="0">
                <a:latin typeface="Calibri" panose="020F0502020204030204" pitchFamily="34" charset="0"/>
                <a:ea typeface="Calibri" panose="020F0502020204030204" pitchFamily="34" charset="0"/>
                <a:cs typeface="Times New Roman" panose="02020603050405020304" pitchFamily="18" charset="0"/>
              </a:rPr>
              <a:t>2.Both/AND</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acknowledge that mental health courts have their critics. Some advocates are concerned that mental health courts might bring more people into the justice system. They would urge us as a society to invest in prevention rather than after individuals have already entered into the justice system. We agree that the development of a mental health court should take place in the context of broader efforts to improve the response to people with mental illnesses involved with the justice system. We encourage every community to look at the system as a whole and balance their efforts across the many intercepts where we might be able to divert someone away from the system. For judges, though, there is a great demand to improve their response to the individuals already in the justice system. And Texas judges have seen lives being changed through mental health courts.</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3.flexible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14</a:t>
            </a:fld>
            <a:endParaRPr lang="en-US"/>
          </a:p>
        </p:txBody>
      </p:sp>
    </p:spTree>
    <p:extLst>
      <p:ext uri="{BB962C8B-B14F-4D97-AF65-F5344CB8AC3E}">
        <p14:creationId xmlns:p14="http://schemas.microsoft.com/office/powerpoint/2010/main" val="308774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15</a:t>
            </a:fld>
            <a:endParaRPr lang="en-US"/>
          </a:p>
        </p:txBody>
      </p:sp>
    </p:spTree>
    <p:extLst>
      <p:ext uri="{BB962C8B-B14F-4D97-AF65-F5344CB8AC3E}">
        <p14:creationId xmlns:p14="http://schemas.microsoft.com/office/powerpoint/2010/main" val="177953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16</a:t>
            </a:fld>
            <a:endParaRPr lang="en-US"/>
          </a:p>
        </p:txBody>
      </p:sp>
    </p:spTree>
    <p:extLst>
      <p:ext uri="{BB962C8B-B14F-4D97-AF65-F5344CB8AC3E}">
        <p14:creationId xmlns:p14="http://schemas.microsoft.com/office/powerpoint/2010/main" val="40942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17</a:t>
            </a:fld>
            <a:endParaRPr lang="en-US"/>
          </a:p>
        </p:txBody>
      </p:sp>
    </p:spTree>
    <p:extLst>
      <p:ext uri="{BB962C8B-B14F-4D97-AF65-F5344CB8AC3E}">
        <p14:creationId xmlns:p14="http://schemas.microsoft.com/office/powerpoint/2010/main" val="2787763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18</a:t>
            </a:fld>
            <a:endParaRPr lang="en-US"/>
          </a:p>
        </p:txBody>
      </p:sp>
    </p:spTree>
    <p:extLst>
      <p:ext uri="{BB962C8B-B14F-4D97-AF65-F5344CB8AC3E}">
        <p14:creationId xmlns:p14="http://schemas.microsoft.com/office/powerpoint/2010/main" val="1846077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21</a:t>
            </a:fld>
            <a:endParaRPr lang="en-US"/>
          </a:p>
        </p:txBody>
      </p:sp>
    </p:spTree>
    <p:extLst>
      <p:ext uri="{BB962C8B-B14F-4D97-AF65-F5344CB8AC3E}">
        <p14:creationId xmlns:p14="http://schemas.microsoft.com/office/powerpoint/2010/main" val="25068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2</a:t>
            </a:fld>
            <a:endParaRPr lang="en-US"/>
          </a:p>
        </p:txBody>
      </p:sp>
    </p:spTree>
    <p:extLst>
      <p:ext uri="{BB962C8B-B14F-4D97-AF65-F5344CB8AC3E}">
        <p14:creationId xmlns:p14="http://schemas.microsoft.com/office/powerpoint/2010/main" val="259934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22</a:t>
            </a:fld>
            <a:endParaRPr lang="en-US"/>
          </a:p>
        </p:txBody>
      </p:sp>
    </p:spTree>
    <p:extLst>
      <p:ext uri="{BB962C8B-B14F-4D97-AF65-F5344CB8AC3E}">
        <p14:creationId xmlns:p14="http://schemas.microsoft.com/office/powerpoint/2010/main" val="401244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C0C3A-9011-4498-B53D-7DFA230C0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11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25</a:t>
            </a:fld>
            <a:endParaRPr lang="en-US"/>
          </a:p>
        </p:txBody>
      </p:sp>
    </p:spTree>
    <p:extLst>
      <p:ext uri="{BB962C8B-B14F-4D97-AF65-F5344CB8AC3E}">
        <p14:creationId xmlns:p14="http://schemas.microsoft.com/office/powerpoint/2010/main" val="2949372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27</a:t>
            </a:fld>
            <a:endParaRPr lang="en-US"/>
          </a:p>
        </p:txBody>
      </p:sp>
    </p:spTree>
    <p:extLst>
      <p:ext uri="{BB962C8B-B14F-4D97-AF65-F5344CB8AC3E}">
        <p14:creationId xmlns:p14="http://schemas.microsoft.com/office/powerpoint/2010/main" val="148186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29</a:t>
            </a:fld>
            <a:endParaRPr lang="en-US"/>
          </a:p>
        </p:txBody>
      </p:sp>
    </p:spTree>
    <p:extLst>
      <p:ext uri="{BB962C8B-B14F-4D97-AF65-F5344CB8AC3E}">
        <p14:creationId xmlns:p14="http://schemas.microsoft.com/office/powerpoint/2010/main" val="153084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8788"/>
            <a:ext cx="4283075" cy="2409825"/>
          </a:xfrm>
        </p:spPr>
      </p:sp>
      <p:sp>
        <p:nvSpPr>
          <p:cNvPr id="3" name="Notes Placeholder 2"/>
          <p:cNvSpPr>
            <a:spLocks noGrp="1"/>
          </p:cNvSpPr>
          <p:nvPr>
            <p:ph type="body" idx="1"/>
          </p:nvPr>
        </p:nvSpPr>
        <p:spPr>
          <a:xfrm>
            <a:off x="685800" y="4400551"/>
            <a:ext cx="5486400" cy="41275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Examples of JCMH Technical assistance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C0C3A-9011-4498-B53D-7DFA230C0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700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45</a:t>
            </a:fld>
            <a:endParaRPr lang="en-US"/>
          </a:p>
        </p:txBody>
      </p:sp>
    </p:spTree>
    <p:extLst>
      <p:ext uri="{BB962C8B-B14F-4D97-AF65-F5344CB8AC3E}">
        <p14:creationId xmlns:p14="http://schemas.microsoft.com/office/powerpoint/2010/main" val="1862559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C0C3A-9011-4498-B53D-7DFA230C03A9}" type="slidenum">
              <a:rPr lang="en-US" smtClean="0"/>
              <a:t>46</a:t>
            </a:fld>
            <a:endParaRPr lang="en-US"/>
          </a:p>
        </p:txBody>
      </p:sp>
    </p:spTree>
    <p:extLst>
      <p:ext uri="{BB962C8B-B14F-4D97-AF65-F5344CB8AC3E}">
        <p14:creationId xmlns:p14="http://schemas.microsoft.com/office/powerpoint/2010/main" val="203620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talk a minute about the Texas Judicial Commission on Mental Health.</a:t>
            </a:r>
          </a:p>
          <a:p>
            <a:endParaRPr lang="en-US" dirty="0"/>
          </a:p>
          <a:p>
            <a:r>
              <a:rPr lang="en-US" b="0" i="0" dirty="0">
                <a:solidFill>
                  <a:srgbClr val="000000"/>
                </a:solidFill>
                <a:effectLst/>
                <a:latin typeface="Calibri" panose="020F0502020204030204" pitchFamily="34" charset="0"/>
              </a:rPr>
              <a:t>JCMH Commissioners provide a deep well of collaboration through their diverse backgrounds and experiences. Commissioners meet at least three times a year, providing information to promote best practices and improve the function of the judiciary for those with mental health, substance use, or IDD needs. </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The Collaborative Council keeps the JCMH updated on emerging issues in the field. JCMH staff holds quarterly calls where the collaborative council members share their organization’s conferences, projects, and best practices around the state. </a:t>
            </a:r>
          </a:p>
          <a:p>
            <a:endParaRPr lang="en-US" dirty="0">
              <a:solidFill>
                <a:srgbClr val="000000"/>
              </a:solidFill>
              <a:latin typeface="Calibri" panose="020F0502020204030204" pitchFamily="34" charset="0"/>
            </a:endParaRPr>
          </a:p>
          <a:p>
            <a:endParaRPr lang="en-US" dirty="0"/>
          </a:p>
          <a:p>
            <a:r>
              <a:rPr lang="en-US" dirty="0"/>
              <a:t>Thought these two bodies, JCMH has member Judges from every level of the judiciary, MH experts, legislators, law enforcement, service providers, prosecutors, defense attorneys, doctors.</a:t>
            </a:r>
          </a:p>
        </p:txBody>
      </p:sp>
      <p:sp>
        <p:nvSpPr>
          <p:cNvPr id="4" name="Slide Number Placeholder 3"/>
          <p:cNvSpPr>
            <a:spLocks noGrp="1"/>
          </p:cNvSpPr>
          <p:nvPr>
            <p:ph type="sldNum" sz="quarter" idx="5"/>
          </p:nvPr>
        </p:nvSpPr>
        <p:spPr/>
        <p:txBody>
          <a:bodyPr/>
          <a:lstStyle/>
          <a:p>
            <a:fld id="{7998AE94-26AC-4714-902F-F70B001552D1}" type="slidenum">
              <a:rPr lang="en-US" smtClean="0"/>
              <a:t>3</a:t>
            </a:fld>
            <a:endParaRPr lang="en-US"/>
          </a:p>
        </p:txBody>
      </p:sp>
    </p:spTree>
    <p:extLst>
      <p:ext uri="{BB962C8B-B14F-4D97-AF65-F5344CB8AC3E}">
        <p14:creationId xmlns:p14="http://schemas.microsoft.com/office/powerpoint/2010/main" val="105763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Before the commission was created, Chief Justice Nathan Hecht and Presiding Judge Sharon Keller were a part of the national conversation about mental health, including the work of the Conference of Chief Justices and Conference of State Court Administrators.</a:t>
            </a:r>
          </a:p>
          <a:p>
            <a:pPr marL="342900" marR="0" lvl="0" indent="-342900" algn="just">
              <a:lnSpc>
                <a:spcPct val="107000"/>
              </a:lnSpc>
              <a:spcBef>
                <a:spcPts val="0"/>
              </a:spcBef>
              <a:spcAft>
                <a:spcPts val="0"/>
              </a:spcAft>
              <a:buFont typeface="Symbol" panose="05050102010706020507" pitchFamily="18" charset="2"/>
              <a:buChar char=""/>
            </a:pPr>
            <a:endParaRPr lang="en-US" sz="1100" dirty="0">
              <a:effectLst/>
              <a:ea typeface="Calibri" panose="020F0502020204030204" pitchFamily="34" charset="0"/>
              <a:cs typeface="Times New Roman" panose="02020603050405020304" pitchFamily="18" charset="0"/>
            </a:endParaRPr>
          </a:p>
          <a:p>
            <a:pPr marR="0" lvl="1" algn="just">
              <a:lnSpc>
                <a:spcPct val="107000"/>
              </a:lnSpc>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MH Committee recommended establishment of a permanent judicial commission on mental health, similar to the Children’s Commission, the Texas Access to Justice Commission, and the Texas Indigent Defense Commission.</a:t>
            </a:r>
          </a:p>
          <a:p>
            <a:pPr marL="342900" marR="0" lvl="0" indent="-342900" algn="just">
              <a:lnSpc>
                <a:spcPct val="107000"/>
              </a:lnSpc>
              <a:spcBef>
                <a:spcPts val="0"/>
              </a:spcBef>
              <a:spcAft>
                <a:spcPts val="800"/>
              </a:spcAft>
              <a:buFont typeface="Symbol" panose="05050102010706020507" pitchFamily="18" charset="2"/>
              <a:buChar char=""/>
            </a:pPr>
            <a:endParaRPr lang="en-US" sz="11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sz="1100" dirty="0">
                <a:solidFill>
                  <a:srgbClr val="000000"/>
                </a:solidFill>
                <a:effectLst/>
                <a:latin typeface="Calibri" panose="020F0502020204030204" pitchFamily="34" charset="0"/>
                <a:ea typeface="Calibri" panose="020F0502020204030204" pitchFamily="34" charset="0"/>
              </a:rPr>
              <a:t>We have 254 counties, 70% of them are rural</a:t>
            </a:r>
          </a:p>
          <a:p>
            <a:pPr marL="342900" indent="-342900" algn="just">
              <a:lnSpc>
                <a:spcPct val="107000"/>
              </a:lnSpc>
              <a:spcAft>
                <a:spcPts val="800"/>
              </a:spcAft>
              <a:buFont typeface="Symbol" panose="05050102010706020507" pitchFamily="18" charset="2"/>
              <a:buChar char=""/>
            </a:pPr>
            <a:endParaRPr lang="en-US" sz="1100" dirty="0">
              <a:solidFill>
                <a:srgbClr val="000000"/>
              </a:solidFill>
              <a:latin typeface="Calibri" panose="020F0502020204030204" pitchFamily="34" charset="0"/>
              <a:ea typeface="Calibri" panose="020F0502020204030204" pitchFamily="34" charset="0"/>
            </a:endParaRPr>
          </a:p>
          <a:p>
            <a:pPr marL="342900" indent="-342900" algn="just">
              <a:lnSpc>
                <a:spcPct val="107000"/>
              </a:lnSpc>
              <a:spcAft>
                <a:spcPts val="800"/>
              </a:spcAft>
              <a:buFont typeface="Symbol" panose="05050102010706020507" pitchFamily="18" charset="2"/>
              <a:buChar char=""/>
            </a:pPr>
            <a:r>
              <a:rPr lang="en-US" sz="1100">
                <a:solidFill>
                  <a:srgbClr val="000000"/>
                </a:solidFill>
                <a:effectLst/>
                <a:latin typeface="Calibri" panose="020F0502020204030204" pitchFamily="34" charset="0"/>
                <a:ea typeface="Calibri" panose="020F0502020204030204" pitchFamily="34" charset="0"/>
              </a:rPr>
              <a:t>Silo example CPS and JJ</a:t>
            </a:r>
            <a:endParaRPr lang="en-US" sz="1100" dirty="0">
              <a:solidFill>
                <a:srgbClr val="000000"/>
              </a:solidFill>
              <a:effectLst/>
              <a:latin typeface="Calibri" panose="020F0502020204030204" pitchFamily="34" charset="0"/>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endParaRPr lang="en-US" sz="1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4</a:t>
            </a:fld>
            <a:endParaRPr lang="en-US"/>
          </a:p>
        </p:txBody>
      </p:sp>
    </p:spTree>
    <p:extLst>
      <p:ext uri="{BB962C8B-B14F-4D97-AF65-F5344CB8AC3E}">
        <p14:creationId xmlns:p14="http://schemas.microsoft.com/office/powerpoint/2010/main" val="170124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Calibri" panose="020F0502020204030204" pitchFamily="34" charset="0"/>
                <a:ea typeface="Calibri" panose="020F0502020204030204" pitchFamily="34" charset="0"/>
              </a:rPr>
              <a:t>This is a photo of an historic day on Jan. 18, 2018 when The Supreme Court of Texas and the Court of Criminal Appeals of Texas convened their first joint hearing on establishing a judicial commission on mental health. </a:t>
            </a:r>
          </a:p>
          <a:p>
            <a:endParaRPr lang="en-US" dirty="0">
              <a:solidFill>
                <a:srgbClr val="000000"/>
              </a:solidFill>
              <a:latin typeface="Calibri" panose="020F0502020204030204" pitchFamily="34" charset="0"/>
            </a:endParaRPr>
          </a:p>
          <a:p>
            <a:r>
              <a:rPr lang="en-US" sz="1400" dirty="0">
                <a:solidFill>
                  <a:srgbClr val="000000"/>
                </a:solidFill>
                <a:effectLst/>
                <a:latin typeface="Calibri" panose="020F0502020204030204" pitchFamily="34" charset="0"/>
                <a:ea typeface="Calibri" panose="020F0502020204030204" pitchFamily="34" charset="0"/>
              </a:rPr>
              <a:t>Nonetheless, in the last decade of his life, his relationship with his illness took a tragic turn, much like the Stockholm Syndrome that can utterly overtake those who are taken hostage. His relationship with his voices without treatment, his level of paranoia, his agitated mania and his psychosis ended up being the most compelling relationship and the one that cost him his life. A broken system and a broken brain are a terrible combination. Nonetheless, I know that gifted and knowledgeable attorneys, judges, and others in the criminal justice system are often faced with a tangle of inefficiencies and delays, or find themselves working against a tide of misconceptions, mediocrity, and sadly in the worst case, an air of hostile indifference. </a:t>
            </a:r>
          </a:p>
          <a:p>
            <a:endParaRPr lang="en-US" sz="1800" dirty="0">
              <a:solidFill>
                <a:srgbClr val="000000"/>
              </a:solidFill>
              <a:latin typeface="Calibri" panose="020F0502020204030204" pitchFamily="34" charset="0"/>
              <a:ea typeface="Calibri" panose="020F0502020204030204" pitchFamily="34" charset="0"/>
            </a:endParaRPr>
          </a:p>
          <a:p>
            <a:r>
              <a:rPr lang="en-US" dirty="0">
                <a:solidFill>
                  <a:srgbClr val="000000"/>
                </a:solidFill>
                <a:effectLst/>
                <a:latin typeface="Calibri" panose="020F0502020204030204" pitchFamily="34" charset="0"/>
                <a:ea typeface="Calibri" panose="020F0502020204030204" pitchFamily="34" charset="0"/>
              </a:rPr>
              <a:t>By the age of 14, I had been physically, emotionally, and sexually abused. I was in an out of the juvenile justice system, addicted to prescription pills, and suffering from anxiety and depression. By the age of 15, my mother decided that she no longer wanted me. At that point I was placed into CPS care. My first year, I had been moved around the state of Texas,</a:t>
            </a:r>
            <a:endParaRPr lang="en-US" dirty="0">
              <a:effectLst/>
              <a:latin typeface="Times New Roman" panose="02020603050405020304" pitchFamily="18" charset="0"/>
              <a:ea typeface="Times New Roman" panose="02020603050405020304" pitchFamily="18" charset="0"/>
            </a:endParaRPr>
          </a:p>
          <a:p>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5</a:t>
            </a:fld>
            <a:endParaRPr lang="en-US"/>
          </a:p>
        </p:txBody>
      </p:sp>
    </p:spTree>
    <p:extLst>
      <p:ext uri="{BB962C8B-B14F-4D97-AF65-F5344CB8AC3E}">
        <p14:creationId xmlns:p14="http://schemas.microsoft.com/office/powerpoint/2010/main" val="1754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t>Discover underutilized resources</a:t>
            </a:r>
          </a:p>
          <a:p>
            <a:pPr marL="628650" lvl="1" indent="-171450">
              <a:buFont typeface="Arial" panose="020B0604020202020204" pitchFamily="34" charset="0"/>
              <a:buChar char="•"/>
            </a:pPr>
            <a:r>
              <a:rPr lang="en-US" sz="1200" dirty="0"/>
              <a:t>The JCMH noticed that a procedure codified in CCP art. 16.22(c)(5), which enables defendants arrested for non-violent crimes to be diverted out of the criminal system and into the civil system, was being underutilized (if ever utilized) across Texas. Since noticing this underutilization, the JCMH has created educational resources to implement this diversion and pilot programs and study the effectiveness of this legal procedure. </a:t>
            </a:r>
          </a:p>
          <a:p>
            <a:pPr marL="171450" indent="-171450">
              <a:buFont typeface="Arial" panose="020B0604020202020204" pitchFamily="34" charset="0"/>
              <a:buChar char="•"/>
            </a:pPr>
            <a:r>
              <a:rPr lang="en-US" sz="1200" b="1" dirty="0"/>
              <a:t>Create efficiencies to better use existing resources</a:t>
            </a:r>
          </a:p>
          <a:p>
            <a:pPr marL="628650" lvl="1" indent="-171450">
              <a:buFont typeface="Arial" panose="020B0604020202020204" pitchFamily="34" charset="0"/>
              <a:buChar char="•"/>
            </a:pPr>
            <a:r>
              <a:rPr lang="en-US" sz="1200" dirty="0"/>
              <a:t>The JCMH took mental health laws that are in various Texas statues and codes and combined them into one code book for the convenience of Texas judges and practitioners. </a:t>
            </a:r>
          </a:p>
          <a:p>
            <a:pPr marL="171450" indent="-171450">
              <a:buFont typeface="Arial" panose="020B0604020202020204" pitchFamily="34" charset="0"/>
              <a:buChar char="•"/>
            </a:pPr>
            <a:r>
              <a:rPr lang="en-US" sz="1200" b="1" dirty="0"/>
              <a:t>Develop new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Annual Judicial Summit on Mental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JCMH created Mental Health and IDD Law Bench Books for Judges and other stakeholders. We now have 2, one on adult law, and one focusing on juvenile law.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JCMH, in conjunction with HHSC, has created an initiative called “Eliminate the Wait,” which lays out a </a:t>
            </a:r>
            <a:r>
              <a:rPr lang="en-US" sz="1200" dirty="0">
                <a:effectLst/>
                <a:latin typeface="Lato" panose="020F0502020204030203" pitchFamily="34" charset="0"/>
                <a:ea typeface="Lato" panose="020F0502020204030203" pitchFamily="34" charset="0"/>
                <a:cs typeface="Lato" panose="020F0502020204030203" pitchFamily="34" charset="0"/>
              </a:rPr>
              <a:t>holistic</a:t>
            </a:r>
            <a:r>
              <a:rPr lang="en-US" sz="1200" spc="5" dirty="0">
                <a:effectLst/>
                <a:latin typeface="Lato" panose="020F0502020204030203" pitchFamily="34" charset="0"/>
                <a:ea typeface="Lato" panose="020F0502020204030203" pitchFamily="34" charset="0"/>
                <a:cs typeface="Lato" panose="020F0502020204030203" pitchFamily="34" charset="0"/>
              </a:rPr>
              <a:t> </a:t>
            </a:r>
            <a:r>
              <a:rPr lang="en-US" sz="1200" dirty="0">
                <a:effectLst/>
                <a:latin typeface="Lato" panose="020F0502020204030203" pitchFamily="34" charset="0"/>
                <a:ea typeface="Lato" panose="020F0502020204030203" pitchFamily="34" charset="0"/>
                <a:cs typeface="Lato" panose="020F0502020204030203" pitchFamily="34" charset="0"/>
              </a:rPr>
              <a:t>approach</a:t>
            </a:r>
            <a:r>
              <a:rPr lang="en-US" sz="1200" spc="5" dirty="0">
                <a:effectLst/>
                <a:latin typeface="Lato" panose="020F0502020204030203" pitchFamily="34" charset="0"/>
                <a:ea typeface="Lato" panose="020F0502020204030203" pitchFamily="34" charset="0"/>
                <a:cs typeface="Lato" panose="020F0502020204030203" pitchFamily="34" charset="0"/>
              </a:rPr>
              <a:t> </a:t>
            </a:r>
            <a:r>
              <a:rPr lang="en-US" sz="1200" dirty="0"/>
              <a:t>that each profession working in the judicial system can use to help decrease the state hospital services waitlist. </a:t>
            </a:r>
          </a:p>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6</a:t>
            </a:fld>
            <a:endParaRPr lang="en-US"/>
          </a:p>
        </p:txBody>
      </p:sp>
    </p:spTree>
    <p:extLst>
      <p:ext uri="{BB962C8B-B14F-4D97-AF65-F5344CB8AC3E}">
        <p14:creationId xmlns:p14="http://schemas.microsoft.com/office/powerpoint/2010/main" val="252644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B2C"/>
                </a:solidFill>
                <a:effectLst/>
                <a:latin typeface="Raleway"/>
              </a:rPr>
              <a:t>The Sequential Intercept Model was developed as a conceptual model to inform community-based responses to the involvement of people with mental and substance use disorders in the criminal justice system.  It was developed over several years in the early 2000s by Mark Munetz, MD and Patricia A. Griffin, PhD, along with Henry J. Steadman, PhD, of Policy Research Associates, Inc.</a:t>
            </a:r>
            <a:endParaRPr lang="en-US" dirty="0"/>
          </a:p>
          <a:p>
            <a:endParaRPr lang="en-US" dirty="0"/>
          </a:p>
        </p:txBody>
      </p:sp>
      <p:sp>
        <p:nvSpPr>
          <p:cNvPr id="4" name="Slide Number Placeholder 3"/>
          <p:cNvSpPr>
            <a:spLocks noGrp="1"/>
          </p:cNvSpPr>
          <p:nvPr>
            <p:ph type="sldNum" sz="quarter" idx="5"/>
          </p:nvPr>
        </p:nvSpPr>
        <p:spPr/>
        <p:txBody>
          <a:bodyPr/>
          <a:lstStyle/>
          <a:p>
            <a:fld id="{576C0C3A-9011-4498-B53D-7DFA230C03A9}" type="slidenum">
              <a:rPr lang="en-US" smtClean="0"/>
              <a:t>7</a:t>
            </a:fld>
            <a:endParaRPr lang="en-US"/>
          </a:p>
        </p:txBody>
      </p:sp>
    </p:spTree>
    <p:extLst>
      <p:ext uri="{BB962C8B-B14F-4D97-AF65-F5344CB8AC3E}">
        <p14:creationId xmlns:p14="http://schemas.microsoft.com/office/powerpoint/2010/main" val="365123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Court is a Mental Health Court</a:t>
            </a:r>
          </a:p>
          <a:p>
            <a:endParaRPr lang="en-US" dirty="0"/>
          </a:p>
          <a:p>
            <a:r>
              <a:rPr lang="en-US" dirty="0"/>
              <a:t>Dr. Marlowe say that every court could benefit from evidenced based practices --more time and attention, resources and  services, accountability and compassion</a:t>
            </a:r>
          </a:p>
        </p:txBody>
      </p:sp>
      <p:sp>
        <p:nvSpPr>
          <p:cNvPr id="4" name="Slide Number Placeholder 3"/>
          <p:cNvSpPr>
            <a:spLocks noGrp="1"/>
          </p:cNvSpPr>
          <p:nvPr>
            <p:ph type="sldNum" sz="quarter" idx="5"/>
          </p:nvPr>
        </p:nvSpPr>
        <p:spPr/>
        <p:txBody>
          <a:bodyPr/>
          <a:lstStyle/>
          <a:p>
            <a:fld id="{576C0C3A-9011-4498-B53D-7DFA230C03A9}" type="slidenum">
              <a:rPr lang="en-US" smtClean="0"/>
              <a:t>8</a:t>
            </a:fld>
            <a:endParaRPr lang="en-US"/>
          </a:p>
        </p:txBody>
      </p:sp>
    </p:spTree>
    <p:extLst>
      <p:ext uri="{BB962C8B-B14F-4D97-AF65-F5344CB8AC3E}">
        <p14:creationId xmlns:p14="http://schemas.microsoft.com/office/powerpoint/2010/main" val="293951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hlinkClick r:id="rId3"/>
              </a:rPr>
              <a:t>https://www.nami.org/mhstats</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Chief Justice Hecht, the</a:t>
            </a:r>
            <a:r>
              <a:rPr lang="en-US" sz="2400" b="0" i="0" dirty="0">
                <a:solidFill>
                  <a:srgbClr val="333333"/>
                </a:solidFill>
                <a:effectLst/>
                <a:latin typeface="Open Sans" panose="020B0606030504020204" pitchFamily="34" charset="0"/>
              </a:rPr>
              <a:t> </a:t>
            </a:r>
            <a:r>
              <a:rPr lang="en-US" sz="1600" dirty="0"/>
              <a:t>longest-tenured Texas judge in active service, noted that mental health was different. He received more calls about creating a MH commission than any other in his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9</a:t>
            </a:fld>
            <a:endParaRPr lang="en-US"/>
          </a:p>
        </p:txBody>
      </p:sp>
    </p:spTree>
    <p:extLst>
      <p:ext uri="{BB962C8B-B14F-4D97-AF65-F5344CB8AC3E}">
        <p14:creationId xmlns:p14="http://schemas.microsoft.com/office/powerpoint/2010/main" val="2459667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4532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666786"/>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45CA412-CBDA-47D5-BF6B-B5BF1EBF60D6}"/>
              </a:ext>
            </a:extLst>
          </p:cNvPr>
          <p:cNvSpPr>
            <a:spLocks noGrp="1"/>
          </p:cNvSpPr>
          <p:nvPr>
            <p:ph type="subTitle" idx="1"/>
          </p:nvPr>
        </p:nvSpPr>
        <p:spPr>
          <a:xfrm>
            <a:off x="1524000" y="3146461"/>
            <a:ext cx="9144000" cy="656453"/>
          </a:xfrm>
        </p:spPr>
        <p:txBody>
          <a:bodyPr>
            <a:noAutofit/>
          </a:bodyPr>
          <a:lstStyle>
            <a:lvl1pPr marL="0" indent="0" algn="ctr">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57E05A7-41DD-488C-9CD0-3C1246D422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4806949"/>
            <a:ext cx="2743200" cy="1828800"/>
          </a:xfrm>
          <a:prstGeom prst="rect">
            <a:avLst/>
          </a:prstGeom>
        </p:spPr>
      </p:pic>
      <p:sp>
        <p:nvSpPr>
          <p:cNvPr id="9" name="Rectangle 8">
            <a:extLst>
              <a:ext uri="{FF2B5EF4-FFF2-40B4-BE49-F238E27FC236}">
                <a16:creationId xmlns:a16="http://schemas.microsoft.com/office/drawing/2014/main" id="{EB2B669E-B197-4306-BDCB-39712E4D5FC1}"/>
              </a:ext>
            </a:extLst>
          </p:cNvPr>
          <p:cNvSpPr/>
          <p:nvPr userDrawn="1"/>
        </p:nvSpPr>
        <p:spPr>
          <a:xfrm>
            <a:off x="0" y="4532243"/>
            <a:ext cx="12192000"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463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2EA8-FBD0-462C-87AF-AEC23FF515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B81425F-EBE0-4738-A097-520AE8A6F2C6}"/>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F956A9-AB52-47EC-B559-98FA3A58211C}"/>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5C88BD2-732D-484F-8763-C949C7B65A2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8154F84-1EE4-4591-8762-90D1196E0870}" type="datetime1">
              <a:rPr lang="en-US" smtClean="0"/>
              <a:t>6/27/2023</a:t>
            </a:fld>
            <a:endParaRPr lang="en-US"/>
          </a:p>
        </p:txBody>
      </p:sp>
      <p:sp>
        <p:nvSpPr>
          <p:cNvPr id="6" name="Footer Placeholder 5">
            <a:extLst>
              <a:ext uri="{FF2B5EF4-FFF2-40B4-BE49-F238E27FC236}">
                <a16:creationId xmlns:a16="http://schemas.microsoft.com/office/drawing/2014/main" id="{D495B8AD-E56E-4680-8B3B-A49EE9C680A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902E7FD0-4C11-4E29-B936-33EC89F2BA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9" name="Rectangle 8">
            <a:extLst>
              <a:ext uri="{FF2B5EF4-FFF2-40B4-BE49-F238E27FC236}">
                <a16:creationId xmlns:a16="http://schemas.microsoft.com/office/drawing/2014/main" id="{3E76A6F9-505F-4155-BC9B-E5CB1662C179}"/>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353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BD89-1031-4C3A-8437-1645344CB0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97BC3-217A-4CFC-B8D9-17C89B8D9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6C10B2-BB34-4007-8678-645BDA5DF7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037C6-82AB-4A9B-89B6-043EF0D38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8C6D87-FE3B-4A96-989E-9C43BDCB4D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9F81B-FE71-4413-BD67-67797E1B4E0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A822B0-B047-4AE8-A69F-16B5B611B937}" type="datetime1">
              <a:rPr lang="en-US" smtClean="0"/>
              <a:t>6/27/2023</a:t>
            </a:fld>
            <a:endParaRPr lang="en-US"/>
          </a:p>
        </p:txBody>
      </p:sp>
      <p:sp>
        <p:nvSpPr>
          <p:cNvPr id="8" name="Footer Placeholder 7">
            <a:extLst>
              <a:ext uri="{FF2B5EF4-FFF2-40B4-BE49-F238E27FC236}">
                <a16:creationId xmlns:a16="http://schemas.microsoft.com/office/drawing/2014/main" id="{D50583DA-37E9-495D-A77B-402209658F9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138D9054-C950-4750-9CEF-C98285CF304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11" name="Rectangle 10">
            <a:extLst>
              <a:ext uri="{FF2B5EF4-FFF2-40B4-BE49-F238E27FC236}">
                <a16:creationId xmlns:a16="http://schemas.microsoft.com/office/drawing/2014/main" id="{98885071-7A70-4076-A23B-9113704D3452}"/>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310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679C-5037-4D8E-9D4C-D787A7498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08762-3F72-401A-912C-B52AEF00E517}"/>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26BBF46-8597-40BB-8102-A512B774D173}" type="datetime1">
              <a:rPr lang="en-US" smtClean="0"/>
              <a:t>6/27/2023</a:t>
            </a:fld>
            <a:endParaRPr lang="en-US"/>
          </a:p>
        </p:txBody>
      </p:sp>
      <p:sp>
        <p:nvSpPr>
          <p:cNvPr id="4" name="Footer Placeholder 3">
            <a:extLst>
              <a:ext uri="{FF2B5EF4-FFF2-40B4-BE49-F238E27FC236}">
                <a16:creationId xmlns:a16="http://schemas.microsoft.com/office/drawing/2014/main" id="{A18A96F5-0B55-4846-B9AA-E261F1EF93D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4D0BBAE4-8F9F-476C-BC7F-AA6AB9DE1A5E}"/>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6" name="Rectangle 5">
            <a:extLst>
              <a:ext uri="{FF2B5EF4-FFF2-40B4-BE49-F238E27FC236}">
                <a16:creationId xmlns:a16="http://schemas.microsoft.com/office/drawing/2014/main" id="{50E5FBCD-D353-4131-B767-006F28826D69}"/>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871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206C4-6639-4F25-B6D8-6370F03F0F9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8756F8-F60B-4350-AC9A-273BABBC839B}" type="datetime1">
              <a:rPr lang="en-US" smtClean="0"/>
              <a:t>6/27/2023</a:t>
            </a:fld>
            <a:endParaRPr lang="en-US"/>
          </a:p>
        </p:txBody>
      </p:sp>
      <p:sp>
        <p:nvSpPr>
          <p:cNvPr id="3" name="Footer Placeholder 2">
            <a:extLst>
              <a:ext uri="{FF2B5EF4-FFF2-40B4-BE49-F238E27FC236}">
                <a16:creationId xmlns:a16="http://schemas.microsoft.com/office/drawing/2014/main" id="{C8DC89AE-4276-46AC-AF06-A38162C5B6F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087BD29A-4587-435F-BCB7-563A5EB9008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6" name="Rectangle 5">
            <a:extLst>
              <a:ext uri="{FF2B5EF4-FFF2-40B4-BE49-F238E27FC236}">
                <a16:creationId xmlns:a16="http://schemas.microsoft.com/office/drawing/2014/main" id="{2434A182-417B-4858-875F-0852FDA1E77B}"/>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223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036B-98C9-4C71-9A63-D9CDA8E986C2}"/>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DBCBC9B-8BBD-4B94-A2F9-EEB0CA6F3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A07234-98C7-4292-A15F-DCC0EFC9F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25360069-F815-4D45-A37D-B32AAEF732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282C86D-2D9D-48FD-B751-F52CDE8ACBDF}" type="datetime1">
              <a:rPr lang="en-US" smtClean="0"/>
              <a:t>6/27/2023</a:t>
            </a:fld>
            <a:endParaRPr lang="en-US" dirty="0"/>
          </a:p>
        </p:txBody>
      </p:sp>
      <p:sp>
        <p:nvSpPr>
          <p:cNvPr id="6" name="Footer Placeholder 5">
            <a:extLst>
              <a:ext uri="{FF2B5EF4-FFF2-40B4-BE49-F238E27FC236}">
                <a16:creationId xmlns:a16="http://schemas.microsoft.com/office/drawing/2014/main" id="{EC6DAB71-D0D6-4F1D-8CAC-9FB618E6D78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BC504B87-1325-47DD-B5BC-00B611E00E1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9" name="Rectangle 8">
            <a:extLst>
              <a:ext uri="{FF2B5EF4-FFF2-40B4-BE49-F238E27FC236}">
                <a16:creationId xmlns:a16="http://schemas.microsoft.com/office/drawing/2014/main" id="{055D44CF-B05C-4A95-A15F-476CF3D06809}"/>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16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7E62-7E47-4102-AB31-DF91E3029FF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8B3EB15-942F-44B7-A27D-FD806894D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4B8D82-C227-4BDE-8719-2F65C4161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38FBE7-5E97-44C4-9B9D-90A8CEE85217}"/>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FC36EC8-65BE-4C10-8237-B99800999B15}" type="datetime1">
              <a:rPr lang="en-US" smtClean="0"/>
              <a:t>6/27/2023</a:t>
            </a:fld>
            <a:endParaRPr lang="en-US"/>
          </a:p>
        </p:txBody>
      </p:sp>
      <p:sp>
        <p:nvSpPr>
          <p:cNvPr id="6" name="Footer Placeholder 5">
            <a:extLst>
              <a:ext uri="{FF2B5EF4-FFF2-40B4-BE49-F238E27FC236}">
                <a16:creationId xmlns:a16="http://schemas.microsoft.com/office/drawing/2014/main" id="{83850705-6576-41F0-BDD8-F6F855AD66A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B856A4E9-C6A1-4B0F-9930-3C1DED9ECF3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9" name="Rectangle 8">
            <a:extLst>
              <a:ext uri="{FF2B5EF4-FFF2-40B4-BE49-F238E27FC236}">
                <a16:creationId xmlns:a16="http://schemas.microsoft.com/office/drawing/2014/main" id="{9C5B61B3-E9D9-4A97-A23E-08F9441149FD}"/>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589-E3F0-43B4-B365-FCB7E51F95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8A217-58ED-4886-AFAA-CD1813010F2F}"/>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5F421B-C3FF-4333-92BC-03E6959A748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67962DE-505F-4120-8F41-AF7981672BB3}" type="datetime1">
              <a:rPr lang="en-US" smtClean="0"/>
              <a:t>6/27/2023</a:t>
            </a:fld>
            <a:endParaRPr lang="en-US"/>
          </a:p>
        </p:txBody>
      </p:sp>
      <p:sp>
        <p:nvSpPr>
          <p:cNvPr id="5" name="Footer Placeholder 4">
            <a:extLst>
              <a:ext uri="{FF2B5EF4-FFF2-40B4-BE49-F238E27FC236}">
                <a16:creationId xmlns:a16="http://schemas.microsoft.com/office/drawing/2014/main" id="{D99C1FAD-3E95-4837-B452-C2CB1DBAAB5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BCE5157-CA87-4235-9D45-B6296211B99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8" name="Rectangle 7">
            <a:extLst>
              <a:ext uri="{FF2B5EF4-FFF2-40B4-BE49-F238E27FC236}">
                <a16:creationId xmlns:a16="http://schemas.microsoft.com/office/drawing/2014/main" id="{1F9D9E46-9194-4251-BEEC-0F3E7B0FC957}"/>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804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99AFF-325D-4C65-982B-43ECB61B203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4DB20C44-5A51-4AEA-908C-09E6868200DC}"/>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04D0CA-246B-4473-8BBC-677A846B934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AAD5064-95F5-419B-A780-7572E4342102}" type="datetime1">
              <a:rPr lang="en-US" smtClean="0"/>
              <a:t>6/27/2023</a:t>
            </a:fld>
            <a:endParaRPr lang="en-US"/>
          </a:p>
        </p:txBody>
      </p:sp>
      <p:sp>
        <p:nvSpPr>
          <p:cNvPr id="5" name="Footer Placeholder 4">
            <a:extLst>
              <a:ext uri="{FF2B5EF4-FFF2-40B4-BE49-F238E27FC236}">
                <a16:creationId xmlns:a16="http://schemas.microsoft.com/office/drawing/2014/main" id="{52C45934-ED28-43C5-86F3-E6036D915D8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A889536-3BCC-4327-87B9-E09AD13E991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Tree>
    <p:extLst>
      <p:ext uri="{BB962C8B-B14F-4D97-AF65-F5344CB8AC3E}">
        <p14:creationId xmlns:p14="http://schemas.microsoft.com/office/powerpoint/2010/main" val="179986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ide One Content">
    <p:spTree>
      <p:nvGrpSpPr>
        <p:cNvPr id="1" name=""/>
        <p:cNvGrpSpPr/>
        <p:nvPr/>
      </p:nvGrpSpPr>
      <p:grpSpPr>
        <a:xfrm>
          <a:off x="0" y="0"/>
          <a:ext cx="0" cy="0"/>
          <a:chOff x="0" y="0"/>
          <a:chExt cx="0" cy="0"/>
        </a:xfrm>
      </p:grpSpPr>
      <p:sp>
        <p:nvSpPr>
          <p:cNvPr id="7" name="Title"/>
          <p:cNvSpPr>
            <a:spLocks noGrp="1"/>
          </p:cNvSpPr>
          <p:nvPr>
            <p:ph type="title"/>
          </p:nvPr>
        </p:nvSpPr>
        <p:spPr>
          <a:xfrm>
            <a:off x="840254" y="274320"/>
            <a:ext cx="10332720" cy="1097280"/>
          </a:xfrm>
        </p:spPr>
        <p:txBody>
          <a:bodyPr/>
          <a:lstStyle>
            <a:lvl1pPr>
              <a:defRPr sz="3600" b="1">
                <a:solidFill>
                  <a:schemeClr val="accent6">
                    <a:lumMod val="75000"/>
                  </a:schemeClr>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840254" y="1554480"/>
            <a:ext cx="10332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840254" y="6309360"/>
            <a:ext cx="2103120" cy="365125"/>
          </a:xfrm>
        </p:spPr>
        <p:txBody>
          <a:bodyPr/>
          <a:lstStyle>
            <a:lvl1pPr algn="l">
              <a:defRPr>
                <a:solidFill>
                  <a:schemeClr val="bg1"/>
                </a:solidFill>
              </a:defRPr>
            </a:lvl1pPr>
          </a:lstStyle>
          <a:p>
            <a:endParaRPr lang="en-US"/>
          </a:p>
        </p:txBody>
      </p:sp>
      <p:sp>
        <p:nvSpPr>
          <p:cNvPr id="4" name="Footer Placeholder"/>
          <p:cNvSpPr>
            <a:spLocks noGrp="1"/>
          </p:cNvSpPr>
          <p:nvPr>
            <p:ph type="ftr" sz="quarter" idx="11"/>
          </p:nvPr>
        </p:nvSpPr>
        <p:spPr>
          <a:xfrm>
            <a:off x="3126254"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
        <p:nvSpPr>
          <p:cNvPr id="8" name="Rectangle 7">
            <a:extLst>
              <a:ext uri="{FF2B5EF4-FFF2-40B4-BE49-F238E27FC236}">
                <a16:creationId xmlns:a16="http://schemas.microsoft.com/office/drawing/2014/main" id="{28991EC5-068F-4147-B020-36AFE5A2D9B0}"/>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95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1847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582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3493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132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464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0FA03-AC0B-44A7-9260-C23352668BCC}"/>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53390A-FD40-4A32-A510-41155487882E}"/>
              </a:ext>
            </a:extLst>
          </p:cNvPr>
          <p:cNvSpPr>
            <a:spLocks noGrp="1"/>
          </p:cNvSpPr>
          <p:nvPr>
            <p:ph type="ctrTitle"/>
          </p:nvPr>
        </p:nvSpPr>
        <p:spPr>
          <a:xfrm>
            <a:off x="1524000" y="1270008"/>
            <a:ext cx="9144000" cy="2387600"/>
          </a:xfrm>
        </p:spPr>
        <p:txBody>
          <a:bodyPr anchor="b">
            <a:noAutofit/>
          </a:bodyPr>
          <a:lstStyle>
            <a:lvl1pPr algn="ctr">
              <a:defRPr sz="55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6614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831B-1833-43B2-9ED9-7350F42076BC}"/>
              </a:ext>
            </a:extLst>
          </p:cNvPr>
          <p:cNvSpPr>
            <a:spLocks noGrp="1"/>
          </p:cNvSpPr>
          <p:nvPr>
            <p:ph type="title"/>
          </p:nvPr>
        </p:nvSpPr>
        <p:spPr/>
        <p:txBody>
          <a:bodyPr/>
          <a:lstStyle>
            <a:lvl1pPr>
              <a:defRPr sz="3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CA72A62-9146-40F5-BAEB-44E4FD368402}"/>
              </a:ext>
            </a:extLst>
          </p:cNvPr>
          <p:cNvSpPr>
            <a:spLocks noGrp="1"/>
          </p:cNvSpPr>
          <p:nvPr>
            <p:ph idx="1"/>
          </p:nvPr>
        </p:nvSpPr>
        <p:spPr/>
        <p:txBody>
          <a:bodyPr/>
          <a:lstStyle>
            <a:lvl1pPr marL="457200" indent="-457200">
              <a:buClr>
                <a:schemeClr val="tx1"/>
              </a:buClr>
              <a:buSzPct val="80000"/>
              <a:buFont typeface="Arial" panose="020B0604020202020204" pitchFamily="34" charset="0"/>
              <a:buChar char="►"/>
              <a:defRPr>
                <a:solidFill>
                  <a:schemeClr val="accent4">
                    <a:lumMod val="50000"/>
                  </a:schemeClr>
                </a:solidFill>
                <a:latin typeface="Arial" panose="020B0604020202020204" pitchFamily="34" charset="0"/>
                <a:cs typeface="Arial" panose="020B0604020202020204" pitchFamily="34" charset="0"/>
              </a:defRPr>
            </a:lvl1pPr>
            <a:lvl2pPr marL="685800" indent="-228600">
              <a:buClr>
                <a:schemeClr val="tx1"/>
              </a:buClr>
              <a:buFont typeface="Wingdings" panose="05000000000000000000" pitchFamily="2" charset="2"/>
              <a:buChar char="§"/>
              <a:defRPr>
                <a:solidFill>
                  <a:schemeClr val="accent4">
                    <a:lumMod val="50000"/>
                  </a:schemeClr>
                </a:solidFill>
                <a:latin typeface="Arial" panose="020B0604020202020204" pitchFamily="34" charset="0"/>
                <a:cs typeface="Arial" panose="020B0604020202020204" pitchFamily="34" charset="0"/>
              </a:defRPr>
            </a:lvl2pPr>
            <a:lvl3pPr marL="1143000" indent="-228600">
              <a:buClr>
                <a:schemeClr val="tx1"/>
              </a:buClr>
              <a:buFont typeface="Verdana" panose="020B0604030504040204" pitchFamily="34" charset="0"/>
              <a:buChar char="─"/>
              <a:defRPr>
                <a:solidFill>
                  <a:schemeClr val="accent4">
                    <a:lumMod val="50000"/>
                  </a:schemeClr>
                </a:solidFill>
                <a:latin typeface="Arial" panose="020B0604020202020204" pitchFamily="34" charset="0"/>
                <a:cs typeface="Arial" panose="020B0604020202020204" pitchFamily="34" charset="0"/>
              </a:defRPr>
            </a:lvl3pPr>
            <a:lvl4pPr marL="1600200" indent="-228600">
              <a:buClr>
                <a:schemeClr val="tx1"/>
              </a:buClr>
              <a:buFont typeface="Wingdings" panose="05000000000000000000" pitchFamily="2" charset="2"/>
              <a:buChar char="§"/>
              <a:defRPr>
                <a:solidFill>
                  <a:schemeClr val="accent4">
                    <a:lumMod val="50000"/>
                  </a:schemeClr>
                </a:solidFill>
                <a:latin typeface="Arial" panose="020B0604020202020204" pitchFamily="34" charset="0"/>
                <a:cs typeface="Arial" panose="020B0604020202020204" pitchFamily="34" charset="0"/>
              </a:defRPr>
            </a:lvl4pPr>
            <a:lvl5pPr marL="2057400" indent="-228600">
              <a:buClr>
                <a:schemeClr val="tx1"/>
              </a:buClr>
              <a:buFont typeface="Wingdings" panose="05000000000000000000" pitchFamily="2" charset="2"/>
              <a:buChar char="§"/>
              <a:defRPr>
                <a:solidFill>
                  <a:schemeClr val="accent4">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21F523-ED32-42D7-9064-66BA82736EE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37DA66-7304-4E4D-83F9-9CAE31D3D421}" type="datetime1">
              <a:rPr lang="en-US" smtClean="0"/>
              <a:t>6/27/2023</a:t>
            </a:fld>
            <a:endParaRPr lang="en-US" dirty="0"/>
          </a:p>
        </p:txBody>
      </p:sp>
      <p:sp>
        <p:nvSpPr>
          <p:cNvPr id="5" name="Footer Placeholder 4">
            <a:extLst>
              <a:ext uri="{FF2B5EF4-FFF2-40B4-BE49-F238E27FC236}">
                <a16:creationId xmlns:a16="http://schemas.microsoft.com/office/drawing/2014/main" id="{8C8502E7-D718-4531-A49F-00F93A1C935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0BAD394-7A24-4C88-A541-2D2F402AD79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8" name="Rectangle 7">
            <a:extLst>
              <a:ext uri="{FF2B5EF4-FFF2-40B4-BE49-F238E27FC236}">
                <a16:creationId xmlns:a16="http://schemas.microsoft.com/office/drawing/2014/main" id="{11D64C4C-21E2-4383-972A-02E38A83FEB6}"/>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94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E022-8ECE-4FD1-9FCC-D6EE05C93CF6}"/>
              </a:ext>
            </a:extLst>
          </p:cNvPr>
          <p:cNvSpPr>
            <a:spLocks noGrp="1"/>
          </p:cNvSpPr>
          <p:nvPr>
            <p:ph type="title"/>
          </p:nvPr>
        </p:nvSpPr>
        <p:spPr>
          <a:xfrm>
            <a:off x="831850" y="1709738"/>
            <a:ext cx="10515600" cy="2852737"/>
          </a:xfrm>
        </p:spPr>
        <p:txBody>
          <a:bodyPr anchor="b">
            <a:normAutofit/>
          </a:bodyPr>
          <a:lstStyle>
            <a:lvl1pPr>
              <a:defRPr sz="55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9F5F5C1-1B00-4868-85D4-431A876F4F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CB26F44F-A450-4D2A-B42E-33A09462DD7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452F9C4-9D0D-4574-AEBC-3EA69DB64202}" type="datetime1">
              <a:rPr lang="en-US" smtClean="0"/>
              <a:t>6/27/2023</a:t>
            </a:fld>
            <a:endParaRPr lang="en-US" dirty="0"/>
          </a:p>
        </p:txBody>
      </p:sp>
      <p:sp>
        <p:nvSpPr>
          <p:cNvPr id="5" name="Footer Placeholder 4">
            <a:extLst>
              <a:ext uri="{FF2B5EF4-FFF2-40B4-BE49-F238E27FC236}">
                <a16:creationId xmlns:a16="http://schemas.microsoft.com/office/drawing/2014/main" id="{0C7B1A11-B659-4FB1-B658-6E6036D9C1A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13F36E-1BC0-425F-84C6-7BB5108D11C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A269E8B-337A-4583-A3FE-6F447D6E5C63}" type="slidenum">
              <a:rPr lang="en-US" smtClean="0"/>
              <a:pPr/>
              <a:t>‹#›</a:t>
            </a:fld>
            <a:endParaRPr lang="en-US"/>
          </a:p>
        </p:txBody>
      </p:sp>
      <p:sp>
        <p:nvSpPr>
          <p:cNvPr id="7" name="Rectangle 6">
            <a:extLst>
              <a:ext uri="{FF2B5EF4-FFF2-40B4-BE49-F238E27FC236}">
                <a16:creationId xmlns:a16="http://schemas.microsoft.com/office/drawing/2014/main" id="{88FA961A-E564-4BD2-9AC4-A6847F1373DE}"/>
              </a:ext>
            </a:extLst>
          </p:cNvPr>
          <p:cNvSpPr/>
          <p:nvPr userDrawn="1"/>
        </p:nvSpPr>
        <p:spPr>
          <a:xfrm>
            <a:off x="0" y="0"/>
            <a:ext cx="12192000" cy="24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32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E54EB-099B-49C6-8412-EB3430C1C6E0}"/>
              </a:ext>
            </a:extLst>
          </p:cNvPr>
          <p:cNvSpPr>
            <a:spLocks noGrp="1"/>
          </p:cNvSpPr>
          <p:nvPr>
            <p:ph type="title"/>
          </p:nvPr>
        </p:nvSpPr>
        <p:spPr>
          <a:xfrm>
            <a:off x="838200" y="365125"/>
            <a:ext cx="9648826"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AF12A38-D43C-462C-9246-6ABDC8FB3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902699-9DCF-4DCE-A240-99153F343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4EA2-D654-43D0-AC5C-EFB2E3F7778F}" type="datetime1">
              <a:rPr lang="en-US" smtClean="0"/>
              <a:t>6/27/2023</a:t>
            </a:fld>
            <a:endParaRPr lang="en-US"/>
          </a:p>
        </p:txBody>
      </p:sp>
      <p:sp>
        <p:nvSpPr>
          <p:cNvPr id="5" name="Footer Placeholder 4">
            <a:extLst>
              <a:ext uri="{FF2B5EF4-FFF2-40B4-BE49-F238E27FC236}">
                <a16:creationId xmlns:a16="http://schemas.microsoft.com/office/drawing/2014/main" id="{7C020EC6-6770-4548-8546-43BBAFEFB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120C0-2AD8-47E9-B32D-031DEF46E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69E8B-337A-4583-A3FE-6F447D6E5C63}" type="slidenum">
              <a:rPr lang="en-US" smtClean="0"/>
              <a:t>‹#›</a:t>
            </a:fld>
            <a:endParaRPr lang="en-US"/>
          </a:p>
        </p:txBody>
      </p:sp>
      <p:pic>
        <p:nvPicPr>
          <p:cNvPr id="7" name="Picture 6">
            <a:extLst>
              <a:ext uri="{FF2B5EF4-FFF2-40B4-BE49-F238E27FC236}">
                <a16:creationId xmlns:a16="http://schemas.microsoft.com/office/drawing/2014/main" id="{A5E81A1B-78A9-4702-A407-E5D364FFF6A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87038" y="430216"/>
            <a:ext cx="1390650" cy="927100"/>
          </a:xfrm>
          <a:prstGeom prst="rect">
            <a:avLst/>
          </a:prstGeom>
        </p:spPr>
      </p:pic>
    </p:spTree>
    <p:extLst>
      <p:ext uri="{BB962C8B-B14F-4D97-AF65-F5344CB8AC3E}">
        <p14:creationId xmlns:p14="http://schemas.microsoft.com/office/powerpoint/2010/main" val="14793105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5"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6" r:id="rId18"/>
  </p:sldLayoutIdLst>
  <p:hf hdr="0" ftr="0"/>
  <p:txStyles>
    <p:title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AdYMTGKogs"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xlS49CPoBCk"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uwmZV6k6pQE"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gIvY2Cv7X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RgIvY2Cv7XA"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hyperlink" Target="mailto:judgebcarr@gmail.com"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www.texasjcmh.gov/" TargetMode="External"/><Relationship Id="rId5" Type="http://schemas.openxmlformats.org/officeDocument/2006/relationships/hyperlink" Target="mailto:molly.davis@txcourts.gov" TargetMode="External"/><Relationship Id="rId4" Type="http://schemas.openxmlformats.org/officeDocument/2006/relationships/hyperlink" Target="mailto:Kristi.taylor@txcourt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82D6-1B41-4670-8E50-E423D2761720}"/>
              </a:ext>
            </a:extLst>
          </p:cNvPr>
          <p:cNvSpPr>
            <a:spLocks noGrp="1"/>
          </p:cNvSpPr>
          <p:nvPr>
            <p:ph type="ctrTitle"/>
          </p:nvPr>
        </p:nvSpPr>
        <p:spPr>
          <a:xfrm>
            <a:off x="1008403" y="666786"/>
            <a:ext cx="10152403" cy="2387600"/>
          </a:xfrm>
        </p:spPr>
        <p:txBody>
          <a:bodyPr/>
          <a:lstStyle/>
          <a:p>
            <a:r>
              <a:rPr lang="en-US" dirty="0"/>
              <a:t>It’s a Great Day to Save Lives</a:t>
            </a:r>
            <a:br>
              <a:rPr lang="en-US" sz="4000" dirty="0"/>
            </a:br>
            <a:r>
              <a:rPr lang="en-US" sz="3200" dirty="0"/>
              <a:t>(with a Mental Health Court) </a:t>
            </a:r>
          </a:p>
        </p:txBody>
      </p:sp>
      <p:sp>
        <p:nvSpPr>
          <p:cNvPr id="3" name="Subtitle 2">
            <a:extLst>
              <a:ext uri="{FF2B5EF4-FFF2-40B4-BE49-F238E27FC236}">
                <a16:creationId xmlns:a16="http://schemas.microsoft.com/office/drawing/2014/main" id="{C092C725-604D-49CA-BAFC-C477F54F720B}"/>
              </a:ext>
            </a:extLst>
          </p:cNvPr>
          <p:cNvSpPr>
            <a:spLocks noGrp="1"/>
          </p:cNvSpPr>
          <p:nvPr>
            <p:ph type="subTitle" idx="1"/>
          </p:nvPr>
        </p:nvSpPr>
        <p:spPr/>
        <p:txBody>
          <a:bodyPr/>
          <a:lstStyle/>
          <a:p>
            <a:r>
              <a:rPr lang="en-US" dirty="0"/>
              <a:t>Hon. Brent Carr, Kristi Taylor &amp; Molly Davis</a:t>
            </a:r>
          </a:p>
          <a:p>
            <a:r>
              <a:rPr lang="en-US" dirty="0"/>
              <a:t>June 27, 2023</a:t>
            </a:r>
          </a:p>
          <a:p>
            <a:endParaRPr lang="en-US" dirty="0"/>
          </a:p>
        </p:txBody>
      </p:sp>
    </p:spTree>
    <p:extLst>
      <p:ext uri="{BB962C8B-B14F-4D97-AF65-F5344CB8AC3E}">
        <p14:creationId xmlns:p14="http://schemas.microsoft.com/office/powerpoint/2010/main" val="209695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A07A-092E-4FF8-B5C2-48462484B9D5}"/>
              </a:ext>
            </a:extLst>
          </p:cNvPr>
          <p:cNvSpPr>
            <a:spLocks noGrp="1"/>
          </p:cNvSpPr>
          <p:nvPr>
            <p:ph type="title"/>
          </p:nvPr>
        </p:nvSpPr>
        <p:spPr>
          <a:xfrm>
            <a:off x="729762" y="255933"/>
            <a:ext cx="9856176" cy="1049112"/>
          </a:xfrm>
        </p:spPr>
        <p:txBody>
          <a:bodyPr vert="horz" lIns="91440" tIns="45720" rIns="91440" bIns="45720" rtlCol="0" anchor="b">
            <a:normAutofit/>
          </a:bodyPr>
          <a:lstStyle/>
          <a:p>
            <a:r>
              <a:rPr lang="en-US" sz="4000" dirty="0">
                <a:solidFill>
                  <a:schemeClr val="tx1"/>
                </a:solidFill>
                <a:latin typeface="+mn-lt"/>
              </a:rPr>
              <a:t>Jails and Mental Illness – National View</a:t>
            </a:r>
          </a:p>
        </p:txBody>
      </p:sp>
      <p:graphicFrame>
        <p:nvGraphicFramePr>
          <p:cNvPr id="11" name="Content Placeholder 10">
            <a:extLst>
              <a:ext uri="{FF2B5EF4-FFF2-40B4-BE49-F238E27FC236}">
                <a16:creationId xmlns:a16="http://schemas.microsoft.com/office/drawing/2014/main" id="{B524B756-97A9-47E6-8FB7-59A5BFBDAC19}"/>
              </a:ext>
            </a:extLst>
          </p:cNvPr>
          <p:cNvGraphicFramePr>
            <a:graphicFrameLocks noGrp="1"/>
          </p:cNvGraphicFramePr>
          <p:nvPr>
            <p:ph sz="quarter" idx="13"/>
          </p:nvPr>
        </p:nvGraphicFramePr>
        <p:xfrm>
          <a:off x="442897" y="1525762"/>
          <a:ext cx="11306206" cy="424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4146D35B-A562-446A-AA6A-BA38805C70C5}"/>
              </a:ext>
            </a:extLst>
          </p:cNvPr>
          <p:cNvSpPr txBox="1"/>
          <p:nvPr/>
        </p:nvSpPr>
        <p:spPr>
          <a:xfrm>
            <a:off x="3733874" y="5770226"/>
            <a:ext cx="3847951" cy="1015663"/>
          </a:xfrm>
          <a:prstGeom prst="rect">
            <a:avLst/>
          </a:prstGeom>
          <a:noFill/>
        </p:spPr>
        <p:txBody>
          <a:bodyPr wrap="square" rtlCol="0">
            <a:spAutoFit/>
          </a:bodyPr>
          <a:lstStyle/>
          <a:p>
            <a:pPr lvl="0" algn="ctr" defTabSz="949478">
              <a:defRPr/>
            </a:pPr>
            <a:r>
              <a:rPr lang="en-US" sz="4000" b="1" dirty="0"/>
              <a:t>NAMI</a:t>
            </a:r>
            <a:endParaRPr lang="en-US" sz="1000" dirty="0"/>
          </a:p>
          <a:p>
            <a:pPr lvl="0" algn="ctr" defTabSz="949478">
              <a:defRPr/>
            </a:pPr>
            <a:r>
              <a:rPr lang="en-US" sz="2000" dirty="0"/>
              <a:t>https://www.nami.org/mhstats</a:t>
            </a:r>
          </a:p>
        </p:txBody>
      </p:sp>
    </p:spTree>
    <p:extLst>
      <p:ext uri="{BB962C8B-B14F-4D97-AF65-F5344CB8AC3E}">
        <p14:creationId xmlns:p14="http://schemas.microsoft.com/office/powerpoint/2010/main" val="194518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1CE2-D0D4-45F0-AF86-49D1D9952A3F}"/>
              </a:ext>
            </a:extLst>
          </p:cNvPr>
          <p:cNvSpPr>
            <a:spLocks noGrp="1"/>
          </p:cNvSpPr>
          <p:nvPr>
            <p:ph type="title"/>
          </p:nvPr>
        </p:nvSpPr>
        <p:spPr>
          <a:xfrm>
            <a:off x="7122322" y="2254381"/>
            <a:ext cx="4001729" cy="1739347"/>
          </a:xfrm>
        </p:spPr>
        <p:txBody>
          <a:bodyPr vert="horz" lIns="91440" tIns="45720" rIns="91440" bIns="45720" rtlCol="0" anchor="ctr">
            <a:normAutofit/>
          </a:bodyPr>
          <a:lstStyle/>
          <a:p>
            <a:pPr algn="ctr">
              <a:lnSpc>
                <a:spcPct val="80000"/>
              </a:lnSpc>
            </a:pPr>
            <a:r>
              <a:rPr lang="en-US" sz="2600" b="1" spc="150" dirty="0">
                <a:solidFill>
                  <a:srgbClr val="002060"/>
                </a:solidFill>
              </a:rPr>
              <a:t>Why do mental health </a:t>
            </a:r>
            <a:r>
              <a:rPr lang="en-US" sz="2600" spc="150" dirty="0">
                <a:solidFill>
                  <a:srgbClr val="002060"/>
                </a:solidFill>
              </a:rPr>
              <a:t>courts</a:t>
            </a:r>
            <a:r>
              <a:rPr lang="en-US" sz="2600" b="1" spc="150" dirty="0">
                <a:solidFill>
                  <a:srgbClr val="002060"/>
                </a:solidFill>
              </a:rPr>
              <a:t> matter?</a:t>
            </a:r>
            <a:br>
              <a:rPr lang="en-US" sz="2600" b="1" spc="150" dirty="0">
                <a:solidFill>
                  <a:srgbClr val="002060"/>
                </a:solidFill>
              </a:rPr>
            </a:br>
            <a:br>
              <a:rPr lang="en-US" sz="2600" b="1" spc="150" dirty="0">
                <a:solidFill>
                  <a:schemeClr val="tx2"/>
                </a:solidFill>
              </a:rPr>
            </a:br>
            <a:endParaRPr lang="en-US" sz="2600" spc="150" dirty="0">
              <a:solidFill>
                <a:schemeClr val="tx2"/>
              </a:solidFill>
            </a:endParaRPr>
          </a:p>
        </p:txBody>
      </p:sp>
      <p:pic>
        <p:nvPicPr>
          <p:cNvPr id="1026" name="Picture 2">
            <a:extLst>
              <a:ext uri="{FF2B5EF4-FFF2-40B4-BE49-F238E27FC236}">
                <a16:creationId xmlns:a16="http://schemas.microsoft.com/office/drawing/2014/main" id="{22EC8DA5-EBCE-4F09-B14E-CFD3980C849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506"/>
          <a:stretch/>
        </p:blipFill>
        <p:spPr bwMode="auto">
          <a:xfrm>
            <a:off x="825055" y="598634"/>
            <a:ext cx="5884440" cy="5619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DC3DBF-8DAC-4C6C-8E2C-B6A8897604F9}"/>
              </a:ext>
            </a:extLst>
          </p:cNvPr>
          <p:cNvSpPr txBox="1"/>
          <p:nvPr/>
        </p:nvSpPr>
        <p:spPr>
          <a:xfrm>
            <a:off x="6993055" y="4078000"/>
            <a:ext cx="4566556" cy="1754326"/>
          </a:xfrm>
          <a:prstGeom prst="rect">
            <a:avLst/>
          </a:prstGeom>
          <a:noFill/>
        </p:spPr>
        <p:txBody>
          <a:bodyPr wrap="square" rtlCol="0">
            <a:spAutoFit/>
          </a:bodyPr>
          <a:lstStyle/>
          <a:p>
            <a:pPr algn="just"/>
            <a:r>
              <a:rPr lang="en-US" dirty="0">
                <a:solidFill>
                  <a:schemeClr val="tx1">
                    <a:lumMod val="60000"/>
                    <a:lumOff val="40000"/>
                  </a:schemeClr>
                </a:solidFill>
              </a:rPr>
              <a:t>John died by suicide in 2018 after his mother pleaded with his attorney, the prosecutor, the doctor at the court-ordered facility—anyone who would listen–that he was suicidal and needed to be transferred to a civil commitment.</a:t>
            </a:r>
          </a:p>
        </p:txBody>
      </p:sp>
    </p:spTree>
    <p:extLst>
      <p:ext uri="{BB962C8B-B14F-4D97-AF65-F5344CB8AC3E}">
        <p14:creationId xmlns:p14="http://schemas.microsoft.com/office/powerpoint/2010/main" val="101937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7451-806B-480B-BB83-30237D6BBBDC}"/>
              </a:ext>
            </a:extLst>
          </p:cNvPr>
          <p:cNvSpPr>
            <a:spLocks noGrp="1"/>
          </p:cNvSpPr>
          <p:nvPr>
            <p:ph type="title"/>
          </p:nvPr>
        </p:nvSpPr>
        <p:spPr/>
        <p:txBody>
          <a:bodyPr/>
          <a:lstStyle/>
          <a:p>
            <a:r>
              <a:rPr lang="en-US"/>
              <a:t>Getting a Different Outcome</a:t>
            </a:r>
            <a:endParaRPr lang="en-US" dirty="0"/>
          </a:p>
        </p:txBody>
      </p:sp>
      <p:pic>
        <p:nvPicPr>
          <p:cNvPr id="5" name="Picture 4">
            <a:hlinkClick r:id="rId3"/>
            <a:extLst>
              <a:ext uri="{FF2B5EF4-FFF2-40B4-BE49-F238E27FC236}">
                <a16:creationId xmlns:a16="http://schemas.microsoft.com/office/drawing/2014/main" id="{AF4D448F-3859-4304-1809-1D82A45250B1}"/>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704974" y="1690688"/>
            <a:ext cx="8310885" cy="4624790"/>
          </a:xfrm>
          <a:prstGeom prst="rect">
            <a:avLst/>
          </a:prstGeom>
        </p:spPr>
      </p:pic>
      <p:pic>
        <p:nvPicPr>
          <p:cNvPr id="7" name="Picture 6" descr="Shape&#10;&#10;Description automatically generated with low confidence">
            <a:hlinkClick r:id="rId3"/>
            <a:extLst>
              <a:ext uri="{FF2B5EF4-FFF2-40B4-BE49-F238E27FC236}">
                <a16:creationId xmlns:a16="http://schemas.microsoft.com/office/drawing/2014/main" id="{ABDB2E52-4C41-B29C-8B40-84DDAC85B163}"/>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4966" y="2957496"/>
            <a:ext cx="1702676" cy="1702676"/>
          </a:xfrm>
          <a:prstGeom prst="rect">
            <a:avLst/>
          </a:prstGeom>
        </p:spPr>
      </p:pic>
    </p:spTree>
    <p:extLst>
      <p:ext uri="{BB962C8B-B14F-4D97-AF65-F5344CB8AC3E}">
        <p14:creationId xmlns:p14="http://schemas.microsoft.com/office/powerpoint/2010/main" val="95088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849649-9199-B87E-D412-E2770AFA8A01}"/>
              </a:ext>
            </a:extLst>
          </p:cNvPr>
          <p:cNvSpPr>
            <a:spLocks noGrp="1"/>
          </p:cNvSpPr>
          <p:nvPr>
            <p:ph type="sldNum" sz="quarter" idx="12"/>
          </p:nvPr>
        </p:nvSpPr>
        <p:spPr/>
        <p:txBody>
          <a:bodyPr/>
          <a:lstStyle/>
          <a:p>
            <a:fld id="{FA269E8B-337A-4583-A3FE-6F447D6E5C63}" type="slidenum">
              <a:rPr lang="en-US" smtClean="0"/>
              <a:pPr/>
              <a:t>13</a:t>
            </a:fld>
            <a:endParaRPr lang="en-US"/>
          </a:p>
        </p:txBody>
      </p:sp>
      <p:pic>
        <p:nvPicPr>
          <p:cNvPr id="5" name="Picture 4">
            <a:hlinkClick r:id="rId3"/>
            <a:extLst>
              <a:ext uri="{FF2B5EF4-FFF2-40B4-BE49-F238E27FC236}">
                <a16:creationId xmlns:a16="http://schemas.microsoft.com/office/drawing/2014/main" id="{C811E0A2-2B0C-6798-0825-D5812A497A10}"/>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663959" y="1063403"/>
            <a:ext cx="8864081" cy="4970704"/>
          </a:xfrm>
          <a:prstGeom prst="rect">
            <a:avLst/>
          </a:prstGeom>
        </p:spPr>
      </p:pic>
      <p:pic>
        <p:nvPicPr>
          <p:cNvPr id="6" name="Picture 5" descr="Shape&#10;&#10;Description automatically generated with low confidence">
            <a:hlinkClick r:id="rId3"/>
            <a:extLst>
              <a:ext uri="{FF2B5EF4-FFF2-40B4-BE49-F238E27FC236}">
                <a16:creationId xmlns:a16="http://schemas.microsoft.com/office/drawing/2014/main" id="{1B762786-C1D3-CEEC-9B09-7AD37CDDC6E2}"/>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4661" y="2577662"/>
            <a:ext cx="1702676" cy="1702676"/>
          </a:xfrm>
          <a:prstGeom prst="rect">
            <a:avLst/>
          </a:prstGeom>
        </p:spPr>
      </p:pic>
    </p:spTree>
    <p:extLst>
      <p:ext uri="{BB962C8B-B14F-4D97-AF65-F5344CB8AC3E}">
        <p14:creationId xmlns:p14="http://schemas.microsoft.com/office/powerpoint/2010/main" val="360371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4BD9-1B5F-4155-8F0F-A0BB9295D300}"/>
              </a:ext>
            </a:extLst>
          </p:cNvPr>
          <p:cNvSpPr>
            <a:spLocks noGrp="1"/>
          </p:cNvSpPr>
          <p:nvPr>
            <p:ph type="title"/>
          </p:nvPr>
        </p:nvSpPr>
        <p:spPr/>
        <p:txBody>
          <a:bodyPr/>
          <a:lstStyle/>
          <a:p>
            <a:r>
              <a:rPr lang="en-US" dirty="0"/>
              <a:t>Mental Health Court Analysis</a:t>
            </a:r>
          </a:p>
        </p:txBody>
      </p:sp>
      <p:sp>
        <p:nvSpPr>
          <p:cNvPr id="3" name="Content Placeholder 2">
            <a:extLst>
              <a:ext uri="{FF2B5EF4-FFF2-40B4-BE49-F238E27FC236}">
                <a16:creationId xmlns:a16="http://schemas.microsoft.com/office/drawing/2014/main" id="{0DE5A3DC-446A-46DE-ABDC-D3F52167154B}"/>
              </a:ext>
            </a:extLst>
          </p:cNvPr>
          <p:cNvSpPr>
            <a:spLocks noGrp="1"/>
          </p:cNvSpPr>
          <p:nvPr>
            <p:ph idx="1"/>
          </p:nvPr>
        </p:nvSpPr>
        <p:spPr/>
        <p:txBody>
          <a:bodyPr/>
          <a:lstStyle/>
          <a:p>
            <a:r>
              <a:rPr lang="en-US" dirty="0">
                <a:solidFill>
                  <a:schemeClr val="bg2">
                    <a:lumMod val="10000"/>
                  </a:schemeClr>
                </a:solidFill>
              </a:rPr>
              <a:t>Typically use Drug Court Model</a:t>
            </a:r>
          </a:p>
          <a:p>
            <a:pPr lvl="1"/>
            <a:r>
              <a:rPr lang="en-US" dirty="0">
                <a:solidFill>
                  <a:schemeClr val="bg2">
                    <a:lumMod val="10000"/>
                  </a:schemeClr>
                </a:solidFill>
              </a:rPr>
              <a:t>Data</a:t>
            </a:r>
          </a:p>
          <a:p>
            <a:pPr lvl="1"/>
            <a:r>
              <a:rPr lang="en-US" dirty="0">
                <a:solidFill>
                  <a:schemeClr val="bg2">
                    <a:lumMod val="10000"/>
                  </a:schemeClr>
                </a:solidFill>
              </a:rPr>
              <a:t>Anecdotes</a:t>
            </a:r>
          </a:p>
          <a:p>
            <a:r>
              <a:rPr lang="en-US" dirty="0">
                <a:solidFill>
                  <a:schemeClr val="bg2">
                    <a:lumMod val="10000"/>
                  </a:schemeClr>
                </a:solidFill>
              </a:rPr>
              <a:t>Early intervention AND Mental Health Courts</a:t>
            </a:r>
          </a:p>
          <a:p>
            <a:pPr lvl="1"/>
            <a:r>
              <a:rPr lang="en-US" dirty="0">
                <a:solidFill>
                  <a:schemeClr val="bg2">
                    <a:lumMod val="10000"/>
                  </a:schemeClr>
                </a:solidFill>
              </a:rPr>
              <a:t>Space for both</a:t>
            </a:r>
          </a:p>
          <a:p>
            <a:r>
              <a:rPr lang="en-US" dirty="0">
                <a:solidFill>
                  <a:schemeClr val="bg2">
                    <a:lumMod val="10000"/>
                  </a:schemeClr>
                </a:solidFill>
              </a:rPr>
              <a:t>Flexible </a:t>
            </a:r>
          </a:p>
          <a:p>
            <a:pPr lvl="1"/>
            <a:r>
              <a:rPr lang="en-US" dirty="0">
                <a:solidFill>
                  <a:schemeClr val="bg2">
                    <a:lumMod val="10000"/>
                  </a:schemeClr>
                </a:solidFill>
              </a:rPr>
              <a:t>Court or docket</a:t>
            </a:r>
          </a:p>
          <a:p>
            <a:pPr lvl="1"/>
            <a:r>
              <a:rPr lang="en-US" dirty="0">
                <a:solidFill>
                  <a:schemeClr val="bg2">
                    <a:lumMod val="10000"/>
                  </a:schemeClr>
                </a:solidFill>
              </a:rPr>
              <a:t>Focus on: Veterans, First Responders, Trafficked Persons, Adults, Children, co-occurring IDD</a:t>
            </a:r>
          </a:p>
          <a:p>
            <a:pPr marL="1371600" lvl="3" indent="0">
              <a:buNone/>
            </a:pPr>
            <a:endParaRPr lang="en-US" dirty="0">
              <a:solidFill>
                <a:schemeClr val="bg2">
                  <a:lumMod val="10000"/>
                </a:schemeClr>
              </a:solidFill>
            </a:endParaRPr>
          </a:p>
          <a:p>
            <a:endParaRPr lang="en-US" dirty="0"/>
          </a:p>
        </p:txBody>
      </p:sp>
    </p:spTree>
    <p:extLst>
      <p:ext uri="{BB962C8B-B14F-4D97-AF65-F5344CB8AC3E}">
        <p14:creationId xmlns:p14="http://schemas.microsoft.com/office/powerpoint/2010/main" val="160330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336D907-BA5B-411F-8D79-EB6D58659326}"/>
              </a:ext>
            </a:extLst>
          </p:cNvPr>
          <p:cNvSpPr>
            <a:spLocks noGrp="1"/>
          </p:cNvSpPr>
          <p:nvPr>
            <p:ph type="ctrTitle"/>
          </p:nvPr>
        </p:nvSpPr>
        <p:spPr>
          <a:xfrm>
            <a:off x="631177" y="646577"/>
            <a:ext cx="11210925" cy="744836"/>
          </a:xfrm>
        </p:spPr>
        <p:txBody>
          <a:bodyPr vert="horz" lIns="91440" tIns="45720" rIns="91440" bIns="45720" rtlCol="0" anchor="ctr">
            <a:noAutofit/>
          </a:bodyPr>
          <a:lstStyle/>
          <a:p>
            <a:r>
              <a:rPr lang="en-US" sz="4800" b="1">
                <a:latin typeface="+mj-lt"/>
                <a:cs typeface="+mj-cs"/>
              </a:rPr>
              <a:t>Mental Health Court 10-Step</a:t>
            </a:r>
            <a:r>
              <a:rPr lang="en-US" sz="4800" b="1" kern="1200">
                <a:latin typeface="+mj-lt"/>
                <a:ea typeface="+mj-ea"/>
                <a:cs typeface="+mj-cs"/>
              </a:rPr>
              <a:t> Guide</a:t>
            </a:r>
            <a:endParaRPr lang="en-US" sz="4800" b="1" kern="1200">
              <a:latin typeface="+mj-lt"/>
              <a:cs typeface="Calibri Light"/>
            </a:endParaRPr>
          </a:p>
        </p:txBody>
      </p:sp>
      <p:pic>
        <p:nvPicPr>
          <p:cNvPr id="8" name="Picture 7">
            <a:extLst>
              <a:ext uri="{FF2B5EF4-FFF2-40B4-BE49-F238E27FC236}">
                <a16:creationId xmlns:a16="http://schemas.microsoft.com/office/drawing/2014/main" id="{C12C0B50-3BC6-8FDA-57F9-5E8C43CE577A}"/>
              </a:ext>
            </a:extLst>
          </p:cNvPr>
          <p:cNvPicPr>
            <a:picLocks noChangeAspect="1"/>
          </p:cNvPicPr>
          <p:nvPr/>
        </p:nvPicPr>
        <p:blipFill>
          <a:blip r:embed="rId3"/>
          <a:stretch>
            <a:fillRect/>
          </a:stretch>
        </p:blipFill>
        <p:spPr>
          <a:xfrm>
            <a:off x="4241705" y="1894979"/>
            <a:ext cx="3559301" cy="4394199"/>
          </a:xfrm>
          <a:prstGeom prst="rect">
            <a:avLst/>
          </a:prstGeom>
        </p:spPr>
      </p:pic>
    </p:spTree>
    <p:extLst>
      <p:ext uri="{BB962C8B-B14F-4D97-AF65-F5344CB8AC3E}">
        <p14:creationId xmlns:p14="http://schemas.microsoft.com/office/powerpoint/2010/main" val="300886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A65E8-5127-43AB-B848-DDC58FF20AE9}"/>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MHC Step 1: Understand the Concept</a:t>
            </a:r>
          </a:p>
        </p:txBody>
      </p:sp>
      <p:graphicFrame>
        <p:nvGraphicFramePr>
          <p:cNvPr id="5" name="Content Placeholder 2">
            <a:extLst>
              <a:ext uri="{FF2B5EF4-FFF2-40B4-BE49-F238E27FC236}">
                <a16:creationId xmlns:a16="http://schemas.microsoft.com/office/drawing/2014/main" id="{3CD8693E-54DE-92D1-7CB2-9BFD64A567C5}"/>
              </a:ext>
            </a:extLst>
          </p:cNvPr>
          <p:cNvGraphicFramePr>
            <a:graphicFrameLocks noGrp="1"/>
          </p:cNvGraphicFramePr>
          <p:nvPr>
            <p:ph idx="1"/>
            <p:extLst>
              <p:ext uri="{D42A27DB-BD31-4B8C-83A1-F6EECF244321}">
                <p14:modId xmlns:p14="http://schemas.microsoft.com/office/powerpoint/2010/main" val="22493387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296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45E88-D470-EC27-E1BB-83F85FEDE0D3}"/>
              </a:ext>
            </a:extLst>
          </p:cNvPr>
          <p:cNvSpPr>
            <a:spLocks noGrp="1"/>
          </p:cNvSpPr>
          <p:nvPr>
            <p:ph type="title"/>
          </p:nvPr>
        </p:nvSpPr>
        <p:spPr>
          <a:xfrm>
            <a:off x="417786" y="1683756"/>
            <a:ext cx="3283957" cy="2396359"/>
          </a:xfrm>
        </p:spPr>
        <p:txBody>
          <a:bodyPr anchor="b">
            <a:normAutofit/>
          </a:bodyPr>
          <a:lstStyle/>
          <a:p>
            <a:pPr algn="r"/>
            <a:r>
              <a:rPr lang="en-US" sz="4000" dirty="0">
                <a:solidFill>
                  <a:srgbClr val="FFFFFF"/>
                </a:solidFill>
              </a:rPr>
              <a:t>MHC Step 2: Collect the Data</a:t>
            </a:r>
          </a:p>
        </p:txBody>
      </p:sp>
      <p:graphicFrame>
        <p:nvGraphicFramePr>
          <p:cNvPr id="5" name="Content Placeholder 2">
            <a:extLst>
              <a:ext uri="{FF2B5EF4-FFF2-40B4-BE49-F238E27FC236}">
                <a16:creationId xmlns:a16="http://schemas.microsoft.com/office/drawing/2014/main" id="{C9AEDFAF-A365-D9FB-9BA3-A3C6CBDFFC43}"/>
              </a:ext>
            </a:extLst>
          </p:cNvPr>
          <p:cNvGraphicFramePr>
            <a:graphicFrameLocks noGrp="1"/>
          </p:cNvGraphicFramePr>
          <p:nvPr>
            <p:ph idx="1"/>
            <p:extLst>
              <p:ext uri="{D42A27DB-BD31-4B8C-83A1-F6EECF244321}">
                <p14:modId xmlns:p14="http://schemas.microsoft.com/office/powerpoint/2010/main" val="41595267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21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45E88-D470-EC27-E1BB-83F85FEDE0D3}"/>
              </a:ext>
            </a:extLst>
          </p:cNvPr>
          <p:cNvSpPr>
            <a:spLocks noGrp="1"/>
          </p:cNvSpPr>
          <p:nvPr>
            <p:ph type="title"/>
          </p:nvPr>
        </p:nvSpPr>
        <p:spPr>
          <a:xfrm>
            <a:off x="417786" y="1683756"/>
            <a:ext cx="3283957" cy="2396359"/>
          </a:xfrm>
        </p:spPr>
        <p:txBody>
          <a:bodyPr anchor="b">
            <a:normAutofit/>
          </a:bodyPr>
          <a:lstStyle/>
          <a:p>
            <a:r>
              <a:rPr lang="en-US" sz="4000" dirty="0">
                <a:solidFill>
                  <a:srgbClr val="FFFFFF"/>
                </a:solidFill>
              </a:rPr>
              <a:t>MHC Step 3:</a:t>
            </a:r>
            <a:br>
              <a:rPr lang="en-US" sz="4000" dirty="0">
                <a:solidFill>
                  <a:srgbClr val="FFFFFF"/>
                </a:solidFill>
              </a:rPr>
            </a:br>
            <a:r>
              <a:rPr lang="en-US" sz="4000" dirty="0">
                <a:solidFill>
                  <a:srgbClr val="FFFFFF"/>
                </a:solidFill>
              </a:rPr>
              <a:t>Map Community</a:t>
            </a:r>
            <a:br>
              <a:rPr lang="en-US" sz="4000" dirty="0">
                <a:solidFill>
                  <a:srgbClr val="FFFFFF"/>
                </a:solidFill>
              </a:rPr>
            </a:br>
            <a:r>
              <a:rPr lang="en-US" sz="4000" dirty="0">
                <a:solidFill>
                  <a:srgbClr val="FFFFFF"/>
                </a:solidFill>
              </a:rPr>
              <a:t>Resources</a:t>
            </a:r>
          </a:p>
        </p:txBody>
      </p:sp>
      <p:graphicFrame>
        <p:nvGraphicFramePr>
          <p:cNvPr id="138" name="Content Placeholder 2">
            <a:extLst>
              <a:ext uri="{FF2B5EF4-FFF2-40B4-BE49-F238E27FC236}">
                <a16:creationId xmlns:a16="http://schemas.microsoft.com/office/drawing/2014/main" id="{5426B010-CBFB-D004-E242-8A8B055E0F83}"/>
              </a:ext>
            </a:extLst>
          </p:cNvPr>
          <p:cNvGraphicFramePr>
            <a:graphicFrameLocks noGrp="1"/>
          </p:cNvGraphicFramePr>
          <p:nvPr>
            <p:ph idx="1"/>
            <p:extLst>
              <p:ext uri="{D42A27DB-BD31-4B8C-83A1-F6EECF244321}">
                <p14:modId xmlns:p14="http://schemas.microsoft.com/office/powerpoint/2010/main" val="859704739"/>
              </p:ext>
            </p:extLst>
          </p:nvPr>
        </p:nvGraphicFramePr>
        <p:xfrm>
          <a:off x="4656574" y="-848103"/>
          <a:ext cx="7147224" cy="5843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70" name="Content Placeholder 6">
            <a:extLst>
              <a:ext uri="{FF2B5EF4-FFF2-40B4-BE49-F238E27FC236}">
                <a16:creationId xmlns:a16="http://schemas.microsoft.com/office/drawing/2014/main" id="{DA9D7B39-B0E4-FAA2-33F5-F012A0E1D7B4}"/>
              </a:ext>
            </a:extLst>
          </p:cNvPr>
          <p:cNvPicPr>
            <a:picLocks noChangeAspect="1"/>
          </p:cNvPicPr>
          <p:nvPr/>
        </p:nvPicPr>
        <p:blipFill>
          <a:blip r:embed="rId8"/>
          <a:stretch>
            <a:fillRect/>
          </a:stretch>
        </p:blipFill>
        <p:spPr>
          <a:xfrm>
            <a:off x="4660214" y="3327691"/>
            <a:ext cx="6917937" cy="2565709"/>
          </a:xfrm>
          <a:prstGeom prst="rect">
            <a:avLst/>
          </a:prstGeom>
        </p:spPr>
      </p:pic>
    </p:spTree>
    <p:extLst>
      <p:ext uri="{BB962C8B-B14F-4D97-AF65-F5344CB8AC3E}">
        <p14:creationId xmlns:p14="http://schemas.microsoft.com/office/powerpoint/2010/main" val="184515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D79B5-220E-DBCC-1BAA-8E1360F65E78}"/>
              </a:ext>
            </a:extLst>
          </p:cNvPr>
          <p:cNvSpPr>
            <a:spLocks noGrp="1"/>
          </p:cNvSpPr>
          <p:nvPr>
            <p:ph type="title"/>
          </p:nvPr>
        </p:nvSpPr>
        <p:spPr>
          <a:xfrm>
            <a:off x="409904" y="1683756"/>
            <a:ext cx="3291840" cy="2396359"/>
          </a:xfrm>
        </p:spPr>
        <p:txBody>
          <a:bodyPr anchor="b">
            <a:normAutofit/>
          </a:bodyPr>
          <a:lstStyle/>
          <a:p>
            <a:pPr algn="r"/>
            <a:r>
              <a:rPr lang="en-US" sz="4000" dirty="0">
                <a:solidFill>
                  <a:srgbClr val="FFFFFF"/>
                </a:solidFill>
              </a:rPr>
              <a:t>MHC Step 4: Select the Team</a:t>
            </a:r>
          </a:p>
        </p:txBody>
      </p:sp>
      <p:graphicFrame>
        <p:nvGraphicFramePr>
          <p:cNvPr id="8" name="Content Placeholder 5">
            <a:extLst>
              <a:ext uri="{FF2B5EF4-FFF2-40B4-BE49-F238E27FC236}">
                <a16:creationId xmlns:a16="http://schemas.microsoft.com/office/drawing/2014/main" id="{D1B4B6B8-753E-9CFB-96CC-34EF671F075B}"/>
              </a:ext>
            </a:extLst>
          </p:cNvPr>
          <p:cNvGraphicFramePr>
            <a:graphicFrameLocks noGrp="1"/>
          </p:cNvGraphicFramePr>
          <p:nvPr>
            <p:ph idx="1"/>
            <p:extLst>
              <p:ext uri="{D42A27DB-BD31-4B8C-83A1-F6EECF244321}">
                <p14:modId xmlns:p14="http://schemas.microsoft.com/office/powerpoint/2010/main" val="13572939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1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E573-C90C-20D2-FA1A-3E40AF1733E9}"/>
              </a:ext>
            </a:extLst>
          </p:cNvPr>
          <p:cNvSpPr>
            <a:spLocks noGrp="1"/>
          </p:cNvSpPr>
          <p:nvPr>
            <p:ph type="ctrTitle"/>
          </p:nvPr>
        </p:nvSpPr>
        <p:spPr>
          <a:xfrm>
            <a:off x="1524000" y="1736538"/>
            <a:ext cx="9144000" cy="2387600"/>
          </a:xfrm>
        </p:spPr>
        <p:txBody>
          <a:bodyPr/>
          <a:lstStyle/>
          <a:p>
            <a:r>
              <a:rPr lang="en-US"/>
              <a:t>Content Warning: </a:t>
            </a:r>
            <a:br>
              <a:rPr lang="en-US"/>
            </a:br>
            <a:r>
              <a:rPr lang="en-US" sz="4800"/>
              <a:t>Suicide, Sexual Abuse, Substance Use</a:t>
            </a:r>
          </a:p>
        </p:txBody>
      </p:sp>
    </p:spTree>
    <p:extLst>
      <p:ext uri="{BB962C8B-B14F-4D97-AF65-F5344CB8AC3E}">
        <p14:creationId xmlns:p14="http://schemas.microsoft.com/office/powerpoint/2010/main" val="102149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A763F-1A34-BA8F-7FAA-6D661FC59FD7}"/>
              </a:ext>
            </a:extLst>
          </p:cNvPr>
          <p:cNvSpPr>
            <a:spLocks noGrp="1"/>
          </p:cNvSpPr>
          <p:nvPr>
            <p:ph type="title"/>
          </p:nvPr>
        </p:nvSpPr>
        <p:spPr>
          <a:xfrm>
            <a:off x="261258" y="1683756"/>
            <a:ext cx="3440486" cy="2396359"/>
          </a:xfrm>
        </p:spPr>
        <p:txBody>
          <a:bodyPr anchor="b">
            <a:normAutofit/>
          </a:bodyPr>
          <a:lstStyle/>
          <a:p>
            <a:r>
              <a:rPr lang="en-US" sz="4000" dirty="0">
                <a:solidFill>
                  <a:srgbClr val="FFFFFF"/>
                </a:solidFill>
              </a:rPr>
              <a:t>MHC Step 5: Train the Team</a:t>
            </a:r>
          </a:p>
        </p:txBody>
      </p:sp>
      <p:graphicFrame>
        <p:nvGraphicFramePr>
          <p:cNvPr id="124" name="Content Placeholder 5">
            <a:extLst>
              <a:ext uri="{FF2B5EF4-FFF2-40B4-BE49-F238E27FC236}">
                <a16:creationId xmlns:a16="http://schemas.microsoft.com/office/drawing/2014/main" id="{334C125C-DDCD-5204-2861-B53389F238B1}"/>
              </a:ext>
            </a:extLst>
          </p:cNvPr>
          <p:cNvGraphicFramePr>
            <a:graphicFrameLocks/>
          </p:cNvGraphicFramePr>
          <p:nvPr>
            <p:extLst>
              <p:ext uri="{D42A27DB-BD31-4B8C-83A1-F6EECF244321}">
                <p14:modId xmlns:p14="http://schemas.microsoft.com/office/powerpoint/2010/main" val="2524301459"/>
              </p:ext>
            </p:extLst>
          </p:nvPr>
        </p:nvGraphicFramePr>
        <p:xfrm>
          <a:off x="4843721" y="55901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81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546E-911D-4FFE-A4A9-3DC9FBE03D26}"/>
              </a:ext>
            </a:extLst>
          </p:cNvPr>
          <p:cNvSpPr>
            <a:spLocks noGrp="1"/>
          </p:cNvSpPr>
          <p:nvPr>
            <p:ph type="title"/>
          </p:nvPr>
        </p:nvSpPr>
        <p:spPr>
          <a:xfrm>
            <a:off x="937847" y="294538"/>
            <a:ext cx="10329704" cy="1033669"/>
          </a:xfrm>
        </p:spPr>
        <p:txBody>
          <a:bodyPr>
            <a:normAutofit/>
          </a:bodyPr>
          <a:lstStyle/>
          <a:p>
            <a:r>
              <a:rPr lang="en-US" sz="4000" dirty="0">
                <a:latin typeface="+mn-lt"/>
              </a:rPr>
              <a:t>Mental Illness</a:t>
            </a:r>
          </a:p>
        </p:txBody>
      </p:sp>
      <p:sp>
        <p:nvSpPr>
          <p:cNvPr id="3" name="Content Placeholder 2">
            <a:extLst>
              <a:ext uri="{FF2B5EF4-FFF2-40B4-BE49-F238E27FC236}">
                <a16:creationId xmlns:a16="http://schemas.microsoft.com/office/drawing/2014/main" id="{13104876-0A25-4AD6-9402-3822560682CF}"/>
              </a:ext>
            </a:extLst>
          </p:cNvPr>
          <p:cNvSpPr>
            <a:spLocks noGrp="1"/>
          </p:cNvSpPr>
          <p:nvPr>
            <p:ph idx="1"/>
          </p:nvPr>
        </p:nvSpPr>
        <p:spPr>
          <a:xfrm>
            <a:off x="828137" y="1516185"/>
            <a:ext cx="10876183" cy="5047277"/>
          </a:xfrm>
        </p:spPr>
        <p:txBody>
          <a:bodyPr anchor="ctr">
            <a:normAutofit/>
          </a:bodyPr>
          <a:lstStyle/>
          <a:p>
            <a:pPr marL="0" indent="0">
              <a:buNone/>
            </a:pPr>
            <a:r>
              <a:rPr lang="en-US" dirty="0">
                <a:solidFill>
                  <a:srgbClr val="0A0D10"/>
                </a:solidFill>
                <a:latin typeface="Arial"/>
                <a:cs typeface="Arial"/>
              </a:rPr>
              <a:t>An illness, disease, or condition that either: substantially impairs a person’s thoughts, perception of reality, emotional process, or judgment; or grossly impairs behavior as demonstrated by recent disturbed behavior. The term, as statutorily defined, does not include epilepsy, dementia, substance abuse, or intellectual disability.</a:t>
            </a:r>
            <a:r>
              <a:rPr lang="en-US" dirty="0">
                <a:latin typeface="Arial"/>
                <a:cs typeface="Arial"/>
              </a:rPr>
              <a:t> </a:t>
            </a:r>
            <a:r>
              <a:rPr lang="en-US" i="1" dirty="0">
                <a:solidFill>
                  <a:srgbClr val="00B0F0"/>
                </a:solidFill>
                <a:latin typeface="Arial"/>
                <a:cs typeface="Arial"/>
              </a:rPr>
              <a:t>Tex. Health &amp; Safety Code § 571.003</a:t>
            </a:r>
            <a:endParaRPr lang="en-US" dirty="0">
              <a:solidFill>
                <a:srgbClr val="00B0F0"/>
              </a:solidFill>
              <a:latin typeface="Arial"/>
              <a:cs typeface="Arial"/>
            </a:endParaRPr>
          </a:p>
          <a:p>
            <a:pPr marL="0" indent="0">
              <a:buNone/>
            </a:pPr>
            <a:endParaRPr lang="en-US" dirty="0"/>
          </a:p>
          <a:p>
            <a:pPr marL="0" indent="0">
              <a:buNone/>
            </a:pPr>
            <a:r>
              <a:rPr lang="en-US" sz="2200" b="1" dirty="0">
                <a:solidFill>
                  <a:srgbClr val="0A0D10"/>
                </a:solidFill>
                <a:latin typeface="Arial"/>
                <a:cs typeface="Arial"/>
              </a:rPr>
              <a:t>Note:</a:t>
            </a:r>
            <a:r>
              <a:rPr lang="en-US" sz="2200" dirty="0">
                <a:solidFill>
                  <a:srgbClr val="0A0D10"/>
                </a:solidFill>
                <a:latin typeface="Arial"/>
                <a:cs typeface="Arial"/>
              </a:rPr>
              <a:t> Chapter 46B of the Code of Criminal Procedure also defines this term and, in contrast to the definition above, provides that mental illness is an illness, disease, or condition that grossly impairs (rather than substantially impairs) a person’s thoughts, perception of reality, emotional process, or judgment; or grossly impairs behavior as demonstrated by recent disturbed behavior. </a:t>
            </a:r>
            <a:r>
              <a:rPr lang="en-US" sz="2200" i="1" dirty="0">
                <a:solidFill>
                  <a:srgbClr val="00B0F0"/>
                </a:solidFill>
                <a:latin typeface="Arial"/>
                <a:cs typeface="Arial"/>
              </a:rPr>
              <a:t>Tex. Code Crim. Proc. art. 46B.001(11)</a:t>
            </a:r>
            <a:endParaRPr lang="en-US" sz="2200" b="1" i="1" dirty="0">
              <a:solidFill>
                <a:srgbClr val="00B0F0"/>
              </a:solidFill>
              <a:latin typeface="Arial"/>
              <a:cs typeface="Arial"/>
            </a:endParaRPr>
          </a:p>
        </p:txBody>
      </p:sp>
    </p:spTree>
    <p:extLst>
      <p:ext uri="{BB962C8B-B14F-4D97-AF65-F5344CB8AC3E}">
        <p14:creationId xmlns:p14="http://schemas.microsoft.com/office/powerpoint/2010/main" val="312979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546E-911D-4FFE-A4A9-3DC9FBE03D26}"/>
              </a:ext>
            </a:extLst>
          </p:cNvPr>
          <p:cNvSpPr>
            <a:spLocks noGrp="1"/>
          </p:cNvSpPr>
          <p:nvPr>
            <p:ph type="title"/>
          </p:nvPr>
        </p:nvSpPr>
        <p:spPr>
          <a:xfrm>
            <a:off x="930031" y="294538"/>
            <a:ext cx="10337519" cy="1033669"/>
          </a:xfrm>
        </p:spPr>
        <p:txBody>
          <a:bodyPr>
            <a:normAutofit/>
          </a:bodyPr>
          <a:lstStyle/>
          <a:p>
            <a:r>
              <a:rPr lang="en-US" sz="4000" dirty="0">
                <a:latin typeface="+mn-lt"/>
              </a:rPr>
              <a:t>Intellectual Disability</a:t>
            </a:r>
          </a:p>
        </p:txBody>
      </p:sp>
      <p:sp>
        <p:nvSpPr>
          <p:cNvPr id="3" name="Content Placeholder 2">
            <a:extLst>
              <a:ext uri="{FF2B5EF4-FFF2-40B4-BE49-F238E27FC236}">
                <a16:creationId xmlns:a16="http://schemas.microsoft.com/office/drawing/2014/main" id="{13104876-0A25-4AD6-9402-3822560682CF}"/>
              </a:ext>
            </a:extLst>
          </p:cNvPr>
          <p:cNvSpPr>
            <a:spLocks noGrp="1"/>
          </p:cNvSpPr>
          <p:nvPr>
            <p:ph idx="1"/>
          </p:nvPr>
        </p:nvSpPr>
        <p:spPr>
          <a:xfrm>
            <a:off x="924449" y="164124"/>
            <a:ext cx="10171181" cy="5837432"/>
          </a:xfrm>
        </p:spPr>
        <p:txBody>
          <a:bodyPr anchor="ctr">
            <a:normAutofit/>
          </a:bodyPr>
          <a:lstStyle/>
          <a:p>
            <a:pPr marL="0" indent="0" algn="just">
              <a:buNone/>
            </a:pPr>
            <a:r>
              <a:rPr lang="en-US" dirty="0">
                <a:solidFill>
                  <a:srgbClr val="0A0D10"/>
                </a:solidFill>
                <a:latin typeface="Arial"/>
                <a:cs typeface="Arial"/>
              </a:rPr>
              <a:t>ID means significantly subaverage general intellectual functioning that is concurrent with deficits in adaptive behavior and originates during the developmental period.</a:t>
            </a:r>
            <a:r>
              <a:rPr lang="en-US" dirty="0">
                <a:latin typeface="Arial"/>
                <a:cs typeface="Arial"/>
              </a:rPr>
              <a:t> </a:t>
            </a:r>
            <a:r>
              <a:rPr lang="en-US" i="1" dirty="0">
                <a:solidFill>
                  <a:srgbClr val="00B0F0"/>
                </a:solidFill>
                <a:latin typeface="Arial"/>
                <a:cs typeface="Arial"/>
              </a:rPr>
              <a:t>Tex. Code Crim. Proc. art. 46B.001(8); Tex. Health &amp; Safety Code § 591.003 </a:t>
            </a:r>
            <a:endParaRPr lang="en-US" b="1" i="1" dirty="0">
              <a:solidFill>
                <a:srgbClr val="00B0F0"/>
              </a:solidFill>
              <a:latin typeface="+mn-lt"/>
            </a:endParaRPr>
          </a:p>
        </p:txBody>
      </p:sp>
    </p:spTree>
    <p:extLst>
      <p:ext uri="{BB962C8B-B14F-4D97-AF65-F5344CB8AC3E}">
        <p14:creationId xmlns:p14="http://schemas.microsoft.com/office/powerpoint/2010/main" val="154363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546E-911D-4FFE-A4A9-3DC9FBE03D26}"/>
              </a:ext>
            </a:extLst>
          </p:cNvPr>
          <p:cNvSpPr>
            <a:spLocks noGrp="1"/>
          </p:cNvSpPr>
          <p:nvPr>
            <p:ph type="title"/>
          </p:nvPr>
        </p:nvSpPr>
        <p:spPr>
          <a:xfrm>
            <a:off x="1000369" y="294538"/>
            <a:ext cx="10267181" cy="1033669"/>
          </a:xfrm>
        </p:spPr>
        <p:txBody>
          <a:bodyPr>
            <a:normAutofit/>
          </a:bodyPr>
          <a:lstStyle/>
          <a:p>
            <a:r>
              <a:rPr lang="en-US" sz="4000" dirty="0">
                <a:latin typeface="+mn-lt"/>
              </a:rPr>
              <a:t>Developmental Disability</a:t>
            </a:r>
          </a:p>
        </p:txBody>
      </p:sp>
      <p:sp>
        <p:nvSpPr>
          <p:cNvPr id="3" name="Content Placeholder 2">
            <a:extLst>
              <a:ext uri="{FF2B5EF4-FFF2-40B4-BE49-F238E27FC236}">
                <a16:creationId xmlns:a16="http://schemas.microsoft.com/office/drawing/2014/main" id="{13104876-0A25-4AD6-9402-3822560682CF}"/>
              </a:ext>
            </a:extLst>
          </p:cNvPr>
          <p:cNvSpPr>
            <a:spLocks noGrp="1"/>
          </p:cNvSpPr>
          <p:nvPr>
            <p:ph idx="1"/>
          </p:nvPr>
        </p:nvSpPr>
        <p:spPr>
          <a:xfrm>
            <a:off x="1000369" y="1445846"/>
            <a:ext cx="10095261" cy="5117615"/>
          </a:xfrm>
        </p:spPr>
        <p:txBody>
          <a:bodyPr anchor="ctr">
            <a:normAutofit lnSpcReduction="10000"/>
          </a:bodyPr>
          <a:lstStyle/>
          <a:p>
            <a:pPr marL="0" indent="0" algn="just">
              <a:lnSpc>
                <a:spcPct val="100000"/>
              </a:lnSpc>
              <a:buNone/>
            </a:pPr>
            <a:r>
              <a:rPr lang="en-US" sz="3000" dirty="0">
                <a:solidFill>
                  <a:srgbClr val="0A0D10"/>
                </a:solidFill>
                <a:latin typeface="Arial"/>
                <a:cs typeface="Arial"/>
              </a:rPr>
              <a:t>Manifests before age of 22; severe chronic disability that involves impairments of general mental abilities resulting in at least three out of six of the following functional limitations:</a:t>
            </a:r>
            <a:r>
              <a:rPr lang="en-US" sz="3000" dirty="0">
                <a:latin typeface="Arial"/>
                <a:cs typeface="Arial"/>
              </a:rPr>
              <a:t> </a:t>
            </a:r>
            <a:endParaRPr lang="en-US" sz="3000" dirty="0"/>
          </a:p>
          <a:p>
            <a:pPr marL="0" indent="0" algn="just">
              <a:lnSpc>
                <a:spcPct val="100000"/>
              </a:lnSpc>
              <a:buNone/>
            </a:pPr>
            <a:endParaRPr lang="en-US" sz="2800" dirty="0"/>
          </a:p>
          <a:p>
            <a:pPr marL="0" indent="0" algn="just">
              <a:lnSpc>
                <a:spcPct val="100000"/>
              </a:lnSpc>
              <a:buNone/>
            </a:pPr>
            <a:endParaRPr lang="en-US" dirty="0"/>
          </a:p>
          <a:p>
            <a:pPr marL="0" indent="0" algn="just">
              <a:lnSpc>
                <a:spcPct val="100000"/>
              </a:lnSpc>
              <a:buNone/>
            </a:pPr>
            <a:endParaRPr lang="en-US" dirty="0"/>
          </a:p>
          <a:p>
            <a:pPr marL="0" indent="0" algn="just">
              <a:lnSpc>
                <a:spcPct val="100000"/>
              </a:lnSpc>
              <a:buNone/>
            </a:pPr>
            <a:endParaRPr lang="en-US" dirty="0"/>
          </a:p>
          <a:p>
            <a:pPr marL="0" indent="0" algn="just">
              <a:lnSpc>
                <a:spcPct val="100000"/>
              </a:lnSpc>
              <a:buNone/>
            </a:pPr>
            <a:endParaRPr lang="en-US" dirty="0"/>
          </a:p>
          <a:p>
            <a:pPr marL="0" indent="0" algn="just">
              <a:lnSpc>
                <a:spcPct val="100000"/>
              </a:lnSpc>
              <a:buNone/>
            </a:pPr>
            <a:r>
              <a:rPr lang="en-US" sz="2200" i="1" dirty="0">
                <a:solidFill>
                  <a:srgbClr val="0A0D10"/>
                </a:solidFill>
                <a:latin typeface="Arial"/>
                <a:cs typeface="Arial"/>
              </a:rPr>
              <a:t>Examples of such disabilities include autism-spectrum disorder, fetal alcohol spectrum disorder, and cerebral palsy.</a:t>
            </a:r>
            <a:r>
              <a:rPr lang="en-US" sz="2200" i="1" dirty="0">
                <a:latin typeface="Arial"/>
                <a:cs typeface="Arial"/>
              </a:rPr>
              <a:t> </a:t>
            </a:r>
            <a:endParaRPr lang="en-US" sz="2200" b="1" i="1" dirty="0">
              <a:solidFill>
                <a:schemeClr val="accent1"/>
              </a:solidFill>
              <a:latin typeface="+mn-lt"/>
            </a:endParaRPr>
          </a:p>
        </p:txBody>
      </p:sp>
      <p:pic>
        <p:nvPicPr>
          <p:cNvPr id="8" name="Picture 7">
            <a:extLst>
              <a:ext uri="{FF2B5EF4-FFF2-40B4-BE49-F238E27FC236}">
                <a16:creationId xmlns:a16="http://schemas.microsoft.com/office/drawing/2014/main" id="{3D1206CB-7ACE-4FF6-B3EE-C328F26F6CBD}"/>
              </a:ext>
            </a:extLst>
          </p:cNvPr>
          <p:cNvPicPr>
            <a:picLocks noChangeAspect="1"/>
          </p:cNvPicPr>
          <p:nvPr/>
        </p:nvPicPr>
        <p:blipFill>
          <a:blip r:embed="rId3"/>
          <a:stretch>
            <a:fillRect/>
          </a:stretch>
        </p:blipFill>
        <p:spPr>
          <a:xfrm>
            <a:off x="2341476" y="3705045"/>
            <a:ext cx="7509044" cy="1963422"/>
          </a:xfrm>
          <a:prstGeom prst="rect">
            <a:avLst/>
          </a:prstGeom>
        </p:spPr>
      </p:pic>
    </p:spTree>
    <p:extLst>
      <p:ext uri="{BB962C8B-B14F-4D97-AF65-F5344CB8AC3E}">
        <p14:creationId xmlns:p14="http://schemas.microsoft.com/office/powerpoint/2010/main" val="113650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203461-3C09-713D-95CC-445BB8781F88}"/>
              </a:ext>
            </a:extLst>
          </p:cNvPr>
          <p:cNvSpPr txBox="1"/>
          <p:nvPr/>
        </p:nvSpPr>
        <p:spPr>
          <a:xfrm>
            <a:off x="1024759" y="2959640"/>
            <a:ext cx="10580339" cy="938719"/>
          </a:xfrm>
          <a:prstGeom prst="rect">
            <a:avLst/>
          </a:prstGeom>
          <a:noFill/>
        </p:spPr>
        <p:txBody>
          <a:bodyPr wrap="square">
            <a:spAutoFit/>
          </a:bodyPr>
          <a:lstStyle/>
          <a:p>
            <a:r>
              <a:rPr lang="en-US" sz="5500" b="0" i="0" u="none" strike="noStrike" dirty="0">
                <a:solidFill>
                  <a:schemeClr val="bg1"/>
                </a:solidFill>
                <a:effectLst/>
                <a:latin typeface="Arial" panose="020B0604020202020204" pitchFamily="34" charset="0"/>
              </a:rPr>
              <a:t>What is Trauma-Informed </a:t>
            </a:r>
            <a:r>
              <a:rPr lang="en-US" sz="5500" dirty="0">
                <a:solidFill>
                  <a:schemeClr val="bg1"/>
                </a:solidFill>
                <a:latin typeface="Arial" panose="020B0604020202020204" pitchFamily="34" charset="0"/>
              </a:rPr>
              <a:t>C</a:t>
            </a:r>
            <a:r>
              <a:rPr lang="en-US" sz="5500" b="0" i="0" u="none" strike="noStrike" dirty="0">
                <a:solidFill>
                  <a:schemeClr val="bg1"/>
                </a:solidFill>
                <a:effectLst/>
                <a:latin typeface="Arial" panose="020B0604020202020204" pitchFamily="34" charset="0"/>
              </a:rPr>
              <a:t>are? </a:t>
            </a:r>
            <a:r>
              <a:rPr lang="en-US" sz="5500" b="0" i="0" dirty="0">
                <a:solidFill>
                  <a:schemeClr val="bg1"/>
                </a:solidFill>
                <a:effectLst/>
                <a:latin typeface="Arial" panose="020B0604020202020204" pitchFamily="34" charset="0"/>
              </a:rPr>
              <a:t>​</a:t>
            </a:r>
            <a:endParaRPr lang="en-US" sz="5500" dirty="0">
              <a:solidFill>
                <a:schemeClr val="bg1"/>
              </a:solidFill>
            </a:endParaRPr>
          </a:p>
        </p:txBody>
      </p:sp>
    </p:spTree>
    <p:extLst>
      <p:ext uri="{BB962C8B-B14F-4D97-AF65-F5344CB8AC3E}">
        <p14:creationId xmlns:p14="http://schemas.microsoft.com/office/powerpoint/2010/main" val="3394607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F5044-0C8C-E6E6-AFC7-97A3870EFD17}"/>
              </a:ext>
            </a:extLst>
          </p:cNvPr>
          <p:cNvSpPr>
            <a:spLocks noGrp="1"/>
          </p:cNvSpPr>
          <p:nvPr>
            <p:ph type="dt" sz="half" idx="10"/>
          </p:nvPr>
        </p:nvSpPr>
        <p:spPr/>
        <p:txBody>
          <a:bodyPr/>
          <a:lstStyle/>
          <a:p>
            <a:fld id="{B78756F8-F60B-4350-AC9A-273BABBC839B}" type="datetime1">
              <a:rPr lang="en-US" smtClean="0"/>
              <a:t>6/27/2023</a:t>
            </a:fld>
            <a:endParaRPr lang="en-US"/>
          </a:p>
        </p:txBody>
      </p:sp>
      <p:sp>
        <p:nvSpPr>
          <p:cNvPr id="3" name="Slide Number Placeholder 2">
            <a:extLst>
              <a:ext uri="{FF2B5EF4-FFF2-40B4-BE49-F238E27FC236}">
                <a16:creationId xmlns:a16="http://schemas.microsoft.com/office/drawing/2014/main" id="{66FF19ED-330F-F217-404C-2BA5E31FB58B}"/>
              </a:ext>
            </a:extLst>
          </p:cNvPr>
          <p:cNvSpPr>
            <a:spLocks noGrp="1"/>
          </p:cNvSpPr>
          <p:nvPr>
            <p:ph type="sldNum" sz="quarter" idx="12"/>
          </p:nvPr>
        </p:nvSpPr>
        <p:spPr/>
        <p:txBody>
          <a:bodyPr/>
          <a:lstStyle/>
          <a:p>
            <a:fld id="{FA269E8B-337A-4583-A3FE-6F447D6E5C63}" type="slidenum">
              <a:rPr lang="en-US" smtClean="0"/>
              <a:pPr/>
              <a:t>25</a:t>
            </a:fld>
            <a:endParaRPr lang="en-US"/>
          </a:p>
        </p:txBody>
      </p:sp>
      <p:pic>
        <p:nvPicPr>
          <p:cNvPr id="6" name="Picture 5">
            <a:hlinkClick r:id="rId3"/>
            <a:extLst>
              <a:ext uri="{FF2B5EF4-FFF2-40B4-BE49-F238E27FC236}">
                <a16:creationId xmlns:a16="http://schemas.microsoft.com/office/drawing/2014/main" id="{5173BB1E-2B11-4228-34C2-9189DA2CEE2C}"/>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822021" y="1250302"/>
            <a:ext cx="8842027" cy="4926563"/>
          </a:xfrm>
          <a:prstGeom prst="rect">
            <a:avLst/>
          </a:prstGeom>
        </p:spPr>
      </p:pic>
      <p:pic>
        <p:nvPicPr>
          <p:cNvPr id="7" name="Picture 6" descr="Shape&#10;&#10;Description automatically generated with low confidence">
            <a:hlinkClick r:id="rId3"/>
            <a:extLst>
              <a:ext uri="{FF2B5EF4-FFF2-40B4-BE49-F238E27FC236}">
                <a16:creationId xmlns:a16="http://schemas.microsoft.com/office/drawing/2014/main" id="{4D0CE568-41FB-04A8-6820-BCB6CC3585E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4966" y="2957496"/>
            <a:ext cx="1702676" cy="1702676"/>
          </a:xfrm>
          <a:prstGeom prst="rect">
            <a:avLst/>
          </a:prstGeom>
        </p:spPr>
      </p:pic>
    </p:spTree>
    <p:extLst>
      <p:ext uri="{BB962C8B-B14F-4D97-AF65-F5344CB8AC3E}">
        <p14:creationId xmlns:p14="http://schemas.microsoft.com/office/powerpoint/2010/main" val="394121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C9FE07-7193-FEBD-75F7-43C27F306296}"/>
              </a:ext>
            </a:extLst>
          </p:cNvPr>
          <p:cNvSpPr txBox="1"/>
          <p:nvPr/>
        </p:nvSpPr>
        <p:spPr>
          <a:xfrm>
            <a:off x="2209800" y="2380806"/>
            <a:ext cx="7838062" cy="1785104"/>
          </a:xfrm>
          <a:prstGeom prst="rect">
            <a:avLst/>
          </a:prstGeom>
          <a:noFill/>
        </p:spPr>
        <p:txBody>
          <a:bodyPr wrap="square">
            <a:spAutoFit/>
          </a:bodyPr>
          <a:lstStyle/>
          <a:p>
            <a:pPr algn="ctr"/>
            <a:r>
              <a:rPr lang="en-US" sz="5500" b="0" i="0" u="none" strike="noStrike" dirty="0">
                <a:solidFill>
                  <a:srgbClr val="FFFFFF"/>
                </a:solidFill>
                <a:effectLst/>
                <a:latin typeface="Arial" panose="020B0604020202020204" pitchFamily="34" charset="0"/>
              </a:rPr>
              <a:t>What is SPARKS and How </a:t>
            </a:r>
            <a:r>
              <a:rPr lang="en-US" sz="5500" dirty="0">
                <a:solidFill>
                  <a:srgbClr val="FFFFFF"/>
                </a:solidFill>
                <a:latin typeface="Arial" panose="020B0604020202020204" pitchFamily="34" charset="0"/>
              </a:rPr>
              <a:t>D</a:t>
            </a:r>
            <a:r>
              <a:rPr lang="en-US" sz="5500" b="0" i="0" u="none" strike="noStrike" dirty="0">
                <a:solidFill>
                  <a:srgbClr val="FFFFFF"/>
                </a:solidFill>
                <a:effectLst/>
                <a:latin typeface="Arial" panose="020B0604020202020204" pitchFamily="34" charset="0"/>
              </a:rPr>
              <a:t>oes it Work? </a:t>
            </a:r>
            <a:r>
              <a:rPr lang="en-US" sz="5500" b="0" i="0" dirty="0">
                <a:solidFill>
                  <a:srgbClr val="FFFFFF"/>
                </a:solidFill>
                <a:effectLst/>
                <a:latin typeface="Arial" panose="020B0604020202020204" pitchFamily="34" charset="0"/>
              </a:rPr>
              <a:t>​</a:t>
            </a:r>
            <a:endParaRPr lang="en-US" sz="5500" dirty="0"/>
          </a:p>
        </p:txBody>
      </p:sp>
    </p:spTree>
    <p:extLst>
      <p:ext uri="{BB962C8B-B14F-4D97-AF65-F5344CB8AC3E}">
        <p14:creationId xmlns:p14="http://schemas.microsoft.com/office/powerpoint/2010/main" val="73344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01A19-7296-05D3-1054-37A08D385342}"/>
              </a:ext>
            </a:extLst>
          </p:cNvPr>
          <p:cNvSpPr>
            <a:spLocks noGrp="1"/>
          </p:cNvSpPr>
          <p:nvPr>
            <p:ph type="dt" sz="half" idx="10"/>
          </p:nvPr>
        </p:nvSpPr>
        <p:spPr/>
        <p:txBody>
          <a:bodyPr/>
          <a:lstStyle/>
          <a:p>
            <a:fld id="{B78756F8-F60B-4350-AC9A-273BABBC839B}" type="datetime1">
              <a:rPr lang="en-US" smtClean="0"/>
              <a:t>6/27/2023</a:t>
            </a:fld>
            <a:endParaRPr lang="en-US"/>
          </a:p>
        </p:txBody>
      </p:sp>
      <p:sp>
        <p:nvSpPr>
          <p:cNvPr id="3" name="Slide Number Placeholder 2">
            <a:extLst>
              <a:ext uri="{FF2B5EF4-FFF2-40B4-BE49-F238E27FC236}">
                <a16:creationId xmlns:a16="http://schemas.microsoft.com/office/drawing/2014/main" id="{A891777A-19FD-D072-142F-41B3D7E5CEE1}"/>
              </a:ext>
            </a:extLst>
          </p:cNvPr>
          <p:cNvSpPr>
            <a:spLocks noGrp="1"/>
          </p:cNvSpPr>
          <p:nvPr>
            <p:ph type="sldNum" sz="quarter" idx="12"/>
          </p:nvPr>
        </p:nvSpPr>
        <p:spPr/>
        <p:txBody>
          <a:bodyPr/>
          <a:lstStyle/>
          <a:p>
            <a:fld id="{FA269E8B-337A-4583-A3FE-6F447D6E5C63}" type="slidenum">
              <a:rPr lang="en-US" smtClean="0"/>
              <a:pPr/>
              <a:t>27</a:t>
            </a:fld>
            <a:endParaRPr lang="en-US"/>
          </a:p>
        </p:txBody>
      </p:sp>
      <p:pic>
        <p:nvPicPr>
          <p:cNvPr id="6" name="Picture 5">
            <a:hlinkClick r:id="rId3"/>
            <a:extLst>
              <a:ext uri="{FF2B5EF4-FFF2-40B4-BE49-F238E27FC236}">
                <a16:creationId xmlns:a16="http://schemas.microsoft.com/office/drawing/2014/main" id="{ACBA78DD-1819-EC88-C023-C3B078E7CDD9}"/>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716833" y="1134950"/>
            <a:ext cx="8586143" cy="4821449"/>
          </a:xfrm>
          <a:prstGeom prst="rect">
            <a:avLst/>
          </a:prstGeom>
        </p:spPr>
      </p:pic>
      <p:pic>
        <p:nvPicPr>
          <p:cNvPr id="7" name="Picture 6" descr="Shape&#10;&#10;Description automatically generated with low confidence">
            <a:hlinkClick r:id="rId3"/>
            <a:extLst>
              <a:ext uri="{FF2B5EF4-FFF2-40B4-BE49-F238E27FC236}">
                <a16:creationId xmlns:a16="http://schemas.microsoft.com/office/drawing/2014/main" id="{EFE75925-FFD5-C6E4-3658-BD4531D554C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58566" y="2577662"/>
            <a:ext cx="1702676" cy="1702676"/>
          </a:xfrm>
          <a:prstGeom prst="rect">
            <a:avLst/>
          </a:prstGeom>
        </p:spPr>
      </p:pic>
    </p:spTree>
    <p:extLst>
      <p:ext uri="{BB962C8B-B14F-4D97-AF65-F5344CB8AC3E}">
        <p14:creationId xmlns:p14="http://schemas.microsoft.com/office/powerpoint/2010/main" val="130480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576709-EB5C-D0BD-223B-930219D9F510}"/>
              </a:ext>
            </a:extLst>
          </p:cNvPr>
          <p:cNvSpPr txBox="1"/>
          <p:nvPr/>
        </p:nvSpPr>
        <p:spPr>
          <a:xfrm>
            <a:off x="914400" y="1905506"/>
            <a:ext cx="10082048" cy="1569660"/>
          </a:xfrm>
          <a:prstGeom prst="rect">
            <a:avLst/>
          </a:prstGeom>
          <a:noFill/>
        </p:spPr>
        <p:txBody>
          <a:bodyPr wrap="square">
            <a:spAutoFit/>
          </a:bodyPr>
          <a:lstStyle/>
          <a:p>
            <a:pPr algn="ctr"/>
            <a:r>
              <a:rPr lang="en-US" sz="4800" b="0" i="0" u="none" strike="noStrike" dirty="0">
                <a:solidFill>
                  <a:srgbClr val="FFFFFF"/>
                </a:solidFill>
                <a:effectLst/>
                <a:latin typeface="Arial" panose="020B0604020202020204" pitchFamily="34" charset="0"/>
              </a:rPr>
              <a:t>Can you Briefly </a:t>
            </a:r>
            <a:r>
              <a:rPr lang="en-US" sz="4800" dirty="0">
                <a:solidFill>
                  <a:srgbClr val="FFFFFF"/>
                </a:solidFill>
                <a:latin typeface="Arial" panose="020B0604020202020204" pitchFamily="34" charset="0"/>
              </a:rPr>
              <a:t>E</a:t>
            </a:r>
            <a:r>
              <a:rPr lang="en-US" sz="4800" b="0" i="0" u="none" strike="noStrike" dirty="0">
                <a:solidFill>
                  <a:srgbClr val="FFFFFF"/>
                </a:solidFill>
                <a:effectLst/>
                <a:latin typeface="Arial" panose="020B0604020202020204" pitchFamily="34" charset="0"/>
              </a:rPr>
              <a:t>xplain </a:t>
            </a:r>
          </a:p>
          <a:p>
            <a:pPr algn="ctr"/>
            <a:r>
              <a:rPr lang="en-US" sz="4800" b="0" i="0" u="none" strike="noStrike" dirty="0">
                <a:solidFill>
                  <a:srgbClr val="FFFFFF"/>
                </a:solidFill>
                <a:effectLst/>
                <a:latin typeface="Arial" panose="020B0604020202020204" pitchFamily="34" charset="0"/>
              </a:rPr>
              <a:t>Motivational </a:t>
            </a:r>
            <a:r>
              <a:rPr lang="en-US" sz="4800" dirty="0">
                <a:solidFill>
                  <a:srgbClr val="FFFFFF"/>
                </a:solidFill>
                <a:latin typeface="Arial" panose="020B0604020202020204" pitchFamily="34" charset="0"/>
              </a:rPr>
              <a:t>I</a:t>
            </a:r>
            <a:r>
              <a:rPr lang="en-US" sz="4800" b="0" i="0" u="none" strike="noStrike" dirty="0">
                <a:solidFill>
                  <a:srgbClr val="FFFFFF"/>
                </a:solidFill>
                <a:effectLst/>
                <a:latin typeface="Arial" panose="020B0604020202020204" pitchFamily="34" charset="0"/>
              </a:rPr>
              <a:t>nterviewing? </a:t>
            </a:r>
            <a:endParaRPr lang="en-US" sz="4800" dirty="0"/>
          </a:p>
        </p:txBody>
      </p:sp>
    </p:spTree>
    <p:extLst>
      <p:ext uri="{BB962C8B-B14F-4D97-AF65-F5344CB8AC3E}">
        <p14:creationId xmlns:p14="http://schemas.microsoft.com/office/powerpoint/2010/main" val="293482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6B483-5FD0-026F-E00C-56213EA39237}"/>
              </a:ext>
            </a:extLst>
          </p:cNvPr>
          <p:cNvSpPr>
            <a:spLocks noGrp="1"/>
          </p:cNvSpPr>
          <p:nvPr>
            <p:ph type="dt" sz="half" idx="10"/>
          </p:nvPr>
        </p:nvSpPr>
        <p:spPr/>
        <p:txBody>
          <a:bodyPr/>
          <a:lstStyle/>
          <a:p>
            <a:fld id="{B78756F8-F60B-4350-AC9A-273BABBC839B}" type="datetime1">
              <a:rPr lang="en-US" smtClean="0"/>
              <a:t>6/27/2023</a:t>
            </a:fld>
            <a:endParaRPr lang="en-US"/>
          </a:p>
        </p:txBody>
      </p:sp>
      <p:sp>
        <p:nvSpPr>
          <p:cNvPr id="3" name="Slide Number Placeholder 2">
            <a:extLst>
              <a:ext uri="{FF2B5EF4-FFF2-40B4-BE49-F238E27FC236}">
                <a16:creationId xmlns:a16="http://schemas.microsoft.com/office/drawing/2014/main" id="{B9439D9F-CB7B-3645-CA08-8E013913D92D}"/>
              </a:ext>
            </a:extLst>
          </p:cNvPr>
          <p:cNvSpPr>
            <a:spLocks noGrp="1"/>
          </p:cNvSpPr>
          <p:nvPr>
            <p:ph type="sldNum" sz="quarter" idx="12"/>
          </p:nvPr>
        </p:nvSpPr>
        <p:spPr/>
        <p:txBody>
          <a:bodyPr/>
          <a:lstStyle/>
          <a:p>
            <a:fld id="{FA269E8B-337A-4583-A3FE-6F447D6E5C63}" type="slidenum">
              <a:rPr lang="en-US" smtClean="0"/>
              <a:pPr/>
              <a:t>29</a:t>
            </a:fld>
            <a:endParaRPr lang="en-US"/>
          </a:p>
        </p:txBody>
      </p:sp>
      <p:pic>
        <p:nvPicPr>
          <p:cNvPr id="6" name="Picture 5">
            <a:hlinkClick r:id="rId3"/>
            <a:extLst>
              <a:ext uri="{FF2B5EF4-FFF2-40B4-BE49-F238E27FC236}">
                <a16:creationId xmlns:a16="http://schemas.microsoft.com/office/drawing/2014/main" id="{A7D61462-727D-B686-EFD9-7E4A2C085863}"/>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852539" y="1185245"/>
            <a:ext cx="8663061" cy="4847585"/>
          </a:xfrm>
          <a:prstGeom prst="rect">
            <a:avLst/>
          </a:prstGeom>
        </p:spPr>
      </p:pic>
      <p:pic>
        <p:nvPicPr>
          <p:cNvPr id="7" name="Picture 6" descr="Shape&#10;&#10;Description automatically generated with low confidence">
            <a:hlinkClick r:id="rId3"/>
            <a:extLst>
              <a:ext uri="{FF2B5EF4-FFF2-40B4-BE49-F238E27FC236}">
                <a16:creationId xmlns:a16="http://schemas.microsoft.com/office/drawing/2014/main" id="{AFDAD02B-E30F-DDAD-6E00-B6B9F414FFD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8636" y="2577662"/>
            <a:ext cx="1702676" cy="1702676"/>
          </a:xfrm>
          <a:prstGeom prst="rect">
            <a:avLst/>
          </a:prstGeom>
        </p:spPr>
      </p:pic>
    </p:spTree>
    <p:extLst>
      <p:ext uri="{BB962C8B-B14F-4D97-AF65-F5344CB8AC3E}">
        <p14:creationId xmlns:p14="http://schemas.microsoft.com/office/powerpoint/2010/main" val="289800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A1A95F-D207-465A-BF7B-DFEDB2830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132" y="1343779"/>
            <a:ext cx="6085755" cy="4567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23D238-4022-4A06-9AB6-5CFA51A3B0F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187012"/>
            <a:ext cx="55817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3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DDC25-CE5A-A83C-FDBB-81F7E4E08A0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MHC Step 6: Identify Participants</a:t>
            </a:r>
          </a:p>
        </p:txBody>
      </p:sp>
      <p:graphicFrame>
        <p:nvGraphicFramePr>
          <p:cNvPr id="5" name="Content Placeholder 2">
            <a:extLst>
              <a:ext uri="{FF2B5EF4-FFF2-40B4-BE49-F238E27FC236}">
                <a16:creationId xmlns:a16="http://schemas.microsoft.com/office/drawing/2014/main" id="{20FE0F04-E8A7-C051-B93F-55F3FB36C4FE}"/>
              </a:ext>
            </a:extLst>
          </p:cNvPr>
          <p:cNvGraphicFramePr>
            <a:graphicFrameLocks noGrp="1"/>
          </p:cNvGraphicFramePr>
          <p:nvPr>
            <p:ph idx="1"/>
            <p:extLst>
              <p:ext uri="{D42A27DB-BD31-4B8C-83A1-F6EECF244321}">
                <p14:modId xmlns:p14="http://schemas.microsoft.com/office/powerpoint/2010/main" val="35843708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89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3F23B-88B2-B2B0-8AF7-D87D20FF887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MHC Step 7: Plan the Program</a:t>
            </a:r>
          </a:p>
        </p:txBody>
      </p:sp>
      <p:graphicFrame>
        <p:nvGraphicFramePr>
          <p:cNvPr id="83" name="Content Placeholder 2">
            <a:extLst>
              <a:ext uri="{FF2B5EF4-FFF2-40B4-BE49-F238E27FC236}">
                <a16:creationId xmlns:a16="http://schemas.microsoft.com/office/drawing/2014/main" id="{0110F0E6-AC03-7609-A2A7-8C357F70FA9C}"/>
              </a:ext>
            </a:extLst>
          </p:cNvPr>
          <p:cNvGraphicFramePr>
            <a:graphicFrameLocks/>
          </p:cNvGraphicFramePr>
          <p:nvPr>
            <p:extLst>
              <p:ext uri="{D42A27DB-BD31-4B8C-83A1-F6EECF244321}">
                <p14:modId xmlns:p14="http://schemas.microsoft.com/office/powerpoint/2010/main" val="183395535"/>
              </p:ext>
            </p:extLst>
          </p:nvPr>
        </p:nvGraphicFramePr>
        <p:xfrm>
          <a:off x="4784125" y="64608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761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8BCD4-E4EC-45CD-51A1-3367BD27CFF9}"/>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MHC Step 8: Document the Work</a:t>
            </a:r>
          </a:p>
        </p:txBody>
      </p:sp>
      <p:graphicFrame>
        <p:nvGraphicFramePr>
          <p:cNvPr id="5" name="Content Placeholder 2">
            <a:extLst>
              <a:ext uri="{FF2B5EF4-FFF2-40B4-BE49-F238E27FC236}">
                <a16:creationId xmlns:a16="http://schemas.microsoft.com/office/drawing/2014/main" id="{436D14F0-A0AC-9245-D5E6-EC8B59DEE291}"/>
              </a:ext>
            </a:extLst>
          </p:cNvPr>
          <p:cNvGraphicFramePr>
            <a:graphicFrameLocks noGrp="1"/>
          </p:cNvGraphicFramePr>
          <p:nvPr>
            <p:ph idx="1"/>
            <p:extLst>
              <p:ext uri="{D42A27DB-BD31-4B8C-83A1-F6EECF244321}">
                <p14:modId xmlns:p14="http://schemas.microsoft.com/office/powerpoint/2010/main" val="3012240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7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DD139-6789-DEF1-5A18-A7CE7FD06F8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MHC Step 9: Find Funding</a:t>
            </a:r>
          </a:p>
        </p:txBody>
      </p:sp>
      <p:graphicFrame>
        <p:nvGraphicFramePr>
          <p:cNvPr id="5" name="Content Placeholder 2">
            <a:extLst>
              <a:ext uri="{FF2B5EF4-FFF2-40B4-BE49-F238E27FC236}">
                <a16:creationId xmlns:a16="http://schemas.microsoft.com/office/drawing/2014/main" id="{577687D3-C9FF-D82A-72B8-F30CE0EE2148}"/>
              </a:ext>
            </a:extLst>
          </p:cNvPr>
          <p:cNvGraphicFramePr>
            <a:graphicFrameLocks noGrp="1"/>
          </p:cNvGraphicFramePr>
          <p:nvPr>
            <p:ph idx="1"/>
            <p:extLst>
              <p:ext uri="{D42A27DB-BD31-4B8C-83A1-F6EECF244321}">
                <p14:modId xmlns:p14="http://schemas.microsoft.com/office/powerpoint/2010/main" val="333239133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90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DD139-6789-DEF1-5A18-A7CE7FD06F8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Arial"/>
                <a:cs typeface="Arial"/>
              </a:rPr>
              <a:t>MHC Step 10: Register the Court*</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77687D3-C9FF-D82A-72B8-F30CE0EE2148}"/>
              </a:ext>
            </a:extLst>
          </p:cNvPr>
          <p:cNvGraphicFramePr>
            <a:graphicFrameLocks noGrp="1"/>
          </p:cNvGraphicFramePr>
          <p:nvPr>
            <p:ph idx="1"/>
            <p:extLst>
              <p:ext uri="{D42A27DB-BD31-4B8C-83A1-F6EECF244321}">
                <p14:modId xmlns:p14="http://schemas.microsoft.com/office/powerpoint/2010/main" val="3649963897"/>
              </p:ext>
            </p:extLst>
          </p:nvPr>
        </p:nvGraphicFramePr>
        <p:xfrm>
          <a:off x="4822226" y="965788"/>
          <a:ext cx="6029073" cy="4932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 name="TextBox 47">
            <a:extLst>
              <a:ext uri="{FF2B5EF4-FFF2-40B4-BE49-F238E27FC236}">
                <a16:creationId xmlns:a16="http://schemas.microsoft.com/office/drawing/2014/main" id="{CE6160DA-BFD6-9CA1-BFD5-0753A3E444D1}"/>
              </a:ext>
            </a:extLst>
          </p:cNvPr>
          <p:cNvSpPr txBox="1"/>
          <p:nvPr/>
        </p:nvSpPr>
        <p:spPr>
          <a:xfrm>
            <a:off x="5026022" y="6052219"/>
            <a:ext cx="41521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10000"/>
                  </a:schemeClr>
                </a:solidFill>
                <a:ea typeface="+mn-lt"/>
                <a:cs typeface="+mn-lt"/>
              </a:rPr>
              <a:t>* If required in your state</a:t>
            </a:r>
            <a:endParaRPr lang="en-US">
              <a:ea typeface="+mn-lt"/>
              <a:cs typeface="+mn-lt"/>
            </a:endParaRPr>
          </a:p>
        </p:txBody>
      </p:sp>
    </p:spTree>
    <p:extLst>
      <p:ext uri="{BB962C8B-B14F-4D97-AF65-F5344CB8AC3E}">
        <p14:creationId xmlns:p14="http://schemas.microsoft.com/office/powerpoint/2010/main" val="667006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ED3C-681D-46B4-BC89-C221B3368DB1}"/>
              </a:ext>
            </a:extLst>
          </p:cNvPr>
          <p:cNvSpPr>
            <a:spLocks noGrp="1"/>
          </p:cNvSpPr>
          <p:nvPr>
            <p:ph type="ctrTitle"/>
          </p:nvPr>
        </p:nvSpPr>
        <p:spPr/>
        <p:txBody>
          <a:bodyPr/>
          <a:lstStyle/>
          <a:p>
            <a:r>
              <a:rPr lang="en-US" dirty="0">
                <a:latin typeface="Arial"/>
                <a:cs typeface="Arial"/>
              </a:rPr>
              <a:t>Think About the Children</a:t>
            </a:r>
          </a:p>
        </p:txBody>
      </p:sp>
    </p:spTree>
    <p:extLst>
      <p:ext uri="{BB962C8B-B14F-4D97-AF65-F5344CB8AC3E}">
        <p14:creationId xmlns:p14="http://schemas.microsoft.com/office/powerpoint/2010/main" val="2380362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BA5B-F92F-7C07-9DEB-D1266F6CA234}"/>
              </a:ext>
            </a:extLst>
          </p:cNvPr>
          <p:cNvSpPr>
            <a:spLocks noGrp="1"/>
          </p:cNvSpPr>
          <p:nvPr>
            <p:ph type="title"/>
          </p:nvPr>
        </p:nvSpPr>
        <p:spPr/>
        <p:txBody>
          <a:bodyPr/>
          <a:lstStyle/>
          <a:p>
            <a:r>
              <a:rPr lang="en-US" dirty="0">
                <a:latin typeface="Arial"/>
                <a:cs typeface="Arial"/>
              </a:rPr>
              <a:t>Juvenile Mental Health Courts</a:t>
            </a:r>
            <a:endParaRPr lang="en-US" dirty="0"/>
          </a:p>
        </p:txBody>
      </p:sp>
      <p:sp>
        <p:nvSpPr>
          <p:cNvPr id="3" name="Content Placeholder 2">
            <a:extLst>
              <a:ext uri="{FF2B5EF4-FFF2-40B4-BE49-F238E27FC236}">
                <a16:creationId xmlns:a16="http://schemas.microsoft.com/office/drawing/2014/main" id="{CB5E0BF0-9032-270D-53CF-48FE071095BE}"/>
              </a:ext>
            </a:extLst>
          </p:cNvPr>
          <p:cNvSpPr>
            <a:spLocks noGrp="1"/>
          </p:cNvSpPr>
          <p:nvPr>
            <p:ph idx="1"/>
          </p:nvPr>
        </p:nvSpPr>
        <p:spPr/>
        <p:txBody>
          <a:bodyPr vert="horz" lIns="91440" tIns="45720" rIns="91440" bIns="45720" rtlCol="0" anchor="t">
            <a:noAutofit/>
          </a:bodyPr>
          <a:lstStyle/>
          <a:p>
            <a:r>
              <a:rPr lang="en-US" dirty="0">
                <a:solidFill>
                  <a:srgbClr val="0A0D10"/>
                </a:solidFill>
                <a:latin typeface="Arial"/>
                <a:cs typeface="Arial"/>
              </a:rPr>
              <a:t>Pre- and Post-Adjudication Models</a:t>
            </a:r>
          </a:p>
          <a:p>
            <a:r>
              <a:rPr lang="en-US" dirty="0">
                <a:solidFill>
                  <a:srgbClr val="0A0D10"/>
                </a:solidFill>
                <a:latin typeface="Arial"/>
                <a:cs typeface="Arial"/>
              </a:rPr>
              <a:t>Denton SOAR Court: higher risk, higher needs </a:t>
            </a:r>
            <a:endParaRPr lang="en-US" dirty="0">
              <a:solidFill>
                <a:srgbClr val="0A0D10"/>
              </a:solidFill>
            </a:endParaRPr>
          </a:p>
          <a:p>
            <a:r>
              <a:rPr lang="en-US" dirty="0">
                <a:solidFill>
                  <a:srgbClr val="0A0D10"/>
                </a:solidFill>
                <a:latin typeface="Arial"/>
                <a:cs typeface="Arial"/>
              </a:rPr>
              <a:t>Bexar Crossroads &amp; MIND Courts: Younger girls &amp; boys</a:t>
            </a:r>
            <a:endParaRPr lang="en-US" dirty="0">
              <a:solidFill>
                <a:srgbClr val="0A0D10"/>
              </a:solidFill>
            </a:endParaRPr>
          </a:p>
          <a:p>
            <a:r>
              <a:rPr lang="en-US" dirty="0">
                <a:solidFill>
                  <a:srgbClr val="0A0D10"/>
                </a:solidFill>
                <a:latin typeface="Arial"/>
                <a:cs typeface="Arial"/>
              </a:rPr>
              <a:t>Caregiver involvement is key</a:t>
            </a:r>
            <a:endParaRPr lang="en-US" dirty="0">
              <a:solidFill>
                <a:srgbClr val="0A0D10"/>
              </a:solidFill>
            </a:endParaRPr>
          </a:p>
          <a:p>
            <a:endParaRPr lang="en-US" dirty="0">
              <a:solidFill>
                <a:srgbClr val="0A0D10"/>
              </a:solidFill>
            </a:endParaRPr>
          </a:p>
          <a:p>
            <a:r>
              <a:rPr lang="en-US" dirty="0">
                <a:solidFill>
                  <a:srgbClr val="0A0D10"/>
                </a:solidFill>
                <a:latin typeface="Arial"/>
                <a:cs typeface="Arial"/>
              </a:rPr>
              <a:t>Sealing*</a:t>
            </a:r>
            <a:endParaRPr lang="en-US" dirty="0">
              <a:solidFill>
                <a:srgbClr val="0A0D10"/>
              </a:solidFill>
            </a:endParaRPr>
          </a:p>
          <a:p>
            <a:endParaRPr lang="en-US" dirty="0">
              <a:solidFill>
                <a:srgbClr val="0A0D10"/>
              </a:solidFill>
            </a:endParaRPr>
          </a:p>
          <a:p>
            <a:pPr algn="just"/>
            <a:r>
              <a:rPr lang="en-US" sz="1600" dirty="0">
                <a:solidFill>
                  <a:srgbClr val="0A0D10"/>
                </a:solidFill>
                <a:latin typeface="Arial"/>
                <a:cs typeface="Arial"/>
              </a:rPr>
              <a:t>*In Texas, juvenile cases are automatically sealed at age 19 if there is no adjudication or only a misdemeanor adjudication and no adult conduct; </a:t>
            </a:r>
            <a:r>
              <a:rPr lang="en-US" sz="1600" i="1" dirty="0">
                <a:solidFill>
                  <a:srgbClr val="0A0D10"/>
                </a:solidFill>
                <a:latin typeface="Arial"/>
                <a:cs typeface="Arial"/>
              </a:rPr>
              <a:t>some </a:t>
            </a:r>
            <a:r>
              <a:rPr lang="en-US" sz="1600" dirty="0">
                <a:solidFill>
                  <a:srgbClr val="0A0D10"/>
                </a:solidFill>
                <a:latin typeface="Arial"/>
                <a:cs typeface="Arial"/>
              </a:rPr>
              <a:t>felony adjudications and all misdemeanor adjudications can be sealed by application at age 17 or if one year has passed since final discharge.</a:t>
            </a:r>
            <a:endParaRPr lang="en-US">
              <a:solidFill>
                <a:srgbClr val="0A0D10"/>
              </a:solidFill>
            </a:endParaRPr>
          </a:p>
          <a:p>
            <a:endParaRPr lang="en-US" dirty="0">
              <a:solidFill>
                <a:srgbClr val="0A0D10"/>
              </a:solidFill>
            </a:endParaRPr>
          </a:p>
        </p:txBody>
      </p:sp>
    </p:spTree>
    <p:extLst>
      <p:ext uri="{BB962C8B-B14F-4D97-AF65-F5344CB8AC3E}">
        <p14:creationId xmlns:p14="http://schemas.microsoft.com/office/powerpoint/2010/main" val="3866431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0141-F632-4BEE-E4D4-41285BAC1486}"/>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C6219DCF-656A-E7B3-0554-7C3E2A091DB5}"/>
              </a:ext>
            </a:extLst>
          </p:cNvPr>
          <p:cNvSpPr>
            <a:spLocks noGrp="1"/>
          </p:cNvSpPr>
          <p:nvPr>
            <p:ph idx="1"/>
          </p:nvPr>
        </p:nvSpPr>
        <p:spPr/>
        <p:txBody>
          <a:bodyPr vert="horz" lIns="91440" tIns="45720" rIns="91440" bIns="45720" rtlCol="0" anchor="t">
            <a:noAutofit/>
          </a:bodyPr>
          <a:lstStyle/>
          <a:p>
            <a:r>
              <a:rPr lang="en-US" dirty="0">
                <a:solidFill>
                  <a:srgbClr val="0A0D10"/>
                </a:solidFill>
                <a:latin typeface="Arial"/>
                <a:cs typeface="Arial"/>
              </a:rPr>
              <a:t>Includes Diversion program for younger kids with SBPs referred to the Juvenile Court</a:t>
            </a:r>
          </a:p>
          <a:p>
            <a:pPr lvl="1"/>
            <a:r>
              <a:rPr lang="en-US" dirty="0">
                <a:solidFill>
                  <a:srgbClr val="0A0D10"/>
                </a:solidFill>
                <a:latin typeface="Arial"/>
                <a:cs typeface="Arial"/>
              </a:rPr>
              <a:t>Typically with 1 or more MH concern (ADHD, anxiety, depression) </a:t>
            </a:r>
          </a:p>
          <a:p>
            <a:r>
              <a:rPr lang="en-US" dirty="0">
                <a:solidFill>
                  <a:srgbClr val="0A0D10"/>
                </a:solidFill>
                <a:latin typeface="Arial"/>
                <a:cs typeface="Arial"/>
              </a:rPr>
              <a:t>Includes Clinical Intervention for adolescents with SBPs in and out of the juvenile justice system</a:t>
            </a:r>
          </a:p>
          <a:p>
            <a:r>
              <a:rPr lang="en-US" dirty="0">
                <a:solidFill>
                  <a:srgbClr val="0A0D10"/>
                </a:solidFill>
                <a:latin typeface="Arial"/>
                <a:cs typeface="Arial"/>
              </a:rPr>
              <a:t>Based on research by Dr. Jane </a:t>
            </a:r>
            <a:r>
              <a:rPr lang="en-US" dirty="0" err="1">
                <a:solidFill>
                  <a:srgbClr val="0A0D10"/>
                </a:solidFill>
                <a:latin typeface="Arial"/>
                <a:cs typeface="Arial"/>
              </a:rPr>
              <a:t>Silovsky</a:t>
            </a:r>
            <a:r>
              <a:rPr lang="en-US" dirty="0">
                <a:solidFill>
                  <a:srgbClr val="0A0D10"/>
                </a:solidFill>
                <a:latin typeface="Arial"/>
                <a:cs typeface="Arial"/>
              </a:rPr>
              <a:t> and a clinical intervention program in Omaha, NE for children with SBPs</a:t>
            </a:r>
          </a:p>
          <a:p>
            <a:r>
              <a:rPr lang="en-US" dirty="0">
                <a:solidFill>
                  <a:srgbClr val="0A0D10"/>
                </a:solidFill>
                <a:latin typeface="Arial"/>
                <a:cs typeface="Arial"/>
              </a:rPr>
              <a:t>Treatment is Trauma-Informed CBT</a:t>
            </a:r>
            <a:endParaRPr lang="en-US" dirty="0">
              <a:solidFill>
                <a:srgbClr val="0A0D10"/>
              </a:solidFill>
            </a:endParaRPr>
          </a:p>
          <a:p>
            <a:endParaRPr lang="en-US" dirty="0">
              <a:solidFill>
                <a:srgbClr val="0A0D10"/>
              </a:solidFill>
            </a:endParaRPr>
          </a:p>
        </p:txBody>
      </p:sp>
    </p:spTree>
    <p:extLst>
      <p:ext uri="{BB962C8B-B14F-4D97-AF65-F5344CB8AC3E}">
        <p14:creationId xmlns:p14="http://schemas.microsoft.com/office/powerpoint/2010/main" val="296331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E2A0-8654-570B-0584-728016DC6B8F}"/>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106A18FB-C99F-744D-529E-67DB259CDF77}"/>
              </a:ext>
            </a:extLst>
          </p:cNvPr>
          <p:cNvSpPr>
            <a:spLocks noGrp="1"/>
          </p:cNvSpPr>
          <p:nvPr>
            <p:ph idx="1"/>
          </p:nvPr>
        </p:nvSpPr>
        <p:spPr/>
        <p:txBody>
          <a:bodyPr vert="horz" lIns="91440" tIns="45720" rIns="91440" bIns="45720" rtlCol="0" anchor="t">
            <a:noAutofit/>
          </a:bodyPr>
          <a:lstStyle/>
          <a:p>
            <a:r>
              <a:rPr lang="en-US" dirty="0">
                <a:solidFill>
                  <a:srgbClr val="0A0D10"/>
                </a:solidFill>
                <a:latin typeface="Arial"/>
                <a:cs typeface="Arial"/>
              </a:rPr>
              <a:t>Evidence based treatment + legal requirements + parental component produced strong outcomes for the juvenile</a:t>
            </a:r>
          </a:p>
          <a:p>
            <a:r>
              <a:rPr lang="en-US" dirty="0">
                <a:solidFill>
                  <a:srgbClr val="0A0D10"/>
                </a:solidFill>
                <a:latin typeface="Arial"/>
                <a:cs typeface="Arial"/>
              </a:rPr>
              <a:t>Comparison group (similar aged youth without SBPs), play therapy group, and TI-CBT group</a:t>
            </a:r>
          </a:p>
          <a:p>
            <a:r>
              <a:rPr lang="en-US" dirty="0">
                <a:solidFill>
                  <a:srgbClr val="0A0D10"/>
                </a:solidFill>
                <a:latin typeface="Arial"/>
                <a:cs typeface="Arial"/>
              </a:rPr>
              <a:t>TI-CBT was found to result in significantly lower recidivism than play therapy</a:t>
            </a:r>
          </a:p>
          <a:p>
            <a:r>
              <a:rPr lang="en-US" dirty="0">
                <a:solidFill>
                  <a:srgbClr val="0A0D10"/>
                </a:solidFill>
                <a:latin typeface="Arial"/>
                <a:cs typeface="Arial"/>
              </a:rPr>
              <a:t>At ten years out, the TI-CBT group had recidivism rates indistinguishable from comparison group</a:t>
            </a:r>
            <a:endParaRPr lang="en-US" dirty="0">
              <a:solidFill>
                <a:srgbClr val="0A0D10"/>
              </a:solidFill>
            </a:endParaRPr>
          </a:p>
        </p:txBody>
      </p:sp>
    </p:spTree>
    <p:extLst>
      <p:ext uri="{BB962C8B-B14F-4D97-AF65-F5344CB8AC3E}">
        <p14:creationId xmlns:p14="http://schemas.microsoft.com/office/powerpoint/2010/main" val="2552448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A41B-32E2-51B7-48C6-E3A82D64B463}"/>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85C47F38-FB37-54CE-31EE-D157BF9B62DC}"/>
              </a:ext>
            </a:extLst>
          </p:cNvPr>
          <p:cNvSpPr>
            <a:spLocks noGrp="1"/>
          </p:cNvSpPr>
          <p:nvPr>
            <p:ph idx="1"/>
          </p:nvPr>
        </p:nvSpPr>
        <p:spPr/>
        <p:txBody>
          <a:bodyPr vert="horz" lIns="91440" tIns="45720" rIns="91440" bIns="45720" rtlCol="0" anchor="t">
            <a:noAutofit/>
          </a:bodyPr>
          <a:lstStyle/>
          <a:p>
            <a:r>
              <a:rPr lang="en-US" dirty="0">
                <a:solidFill>
                  <a:srgbClr val="0A0D10"/>
                </a:solidFill>
                <a:latin typeface="Arial"/>
                <a:cs typeface="Arial"/>
              </a:rPr>
              <a:t>Eligibility:</a:t>
            </a:r>
          </a:p>
          <a:p>
            <a:pPr lvl="1"/>
            <a:r>
              <a:rPr lang="en-US" dirty="0">
                <a:solidFill>
                  <a:srgbClr val="0A0D10"/>
                </a:solidFill>
                <a:latin typeface="Arial"/>
                <a:cs typeface="Arial"/>
              </a:rPr>
              <a:t>10-12 years old who have committed a sexual offense</a:t>
            </a:r>
          </a:p>
          <a:p>
            <a:pPr lvl="1"/>
            <a:r>
              <a:rPr lang="en-US" dirty="0">
                <a:solidFill>
                  <a:srgbClr val="0A0D10"/>
                </a:solidFill>
                <a:latin typeface="Arial"/>
                <a:cs typeface="Arial"/>
              </a:rPr>
              <a:t>Must be approved by MDT at staffing</a:t>
            </a:r>
          </a:p>
          <a:p>
            <a:pPr lvl="1"/>
            <a:r>
              <a:rPr lang="en-US" dirty="0">
                <a:solidFill>
                  <a:srgbClr val="0A0D10"/>
                </a:solidFill>
                <a:latin typeface="Arial"/>
                <a:cs typeface="Arial"/>
              </a:rPr>
              <a:t>Must admit to their offense</a:t>
            </a:r>
          </a:p>
          <a:p>
            <a:pPr lvl="1"/>
            <a:r>
              <a:rPr lang="en-US" dirty="0">
                <a:solidFill>
                  <a:srgbClr val="0A0D10"/>
                </a:solidFill>
                <a:latin typeface="Arial"/>
                <a:cs typeface="Arial"/>
              </a:rPr>
              <a:t>Victim's family must consent to the program</a:t>
            </a:r>
          </a:p>
          <a:p>
            <a:pPr lvl="1"/>
            <a:r>
              <a:rPr lang="en-US" dirty="0">
                <a:solidFill>
                  <a:srgbClr val="0A0D10"/>
                </a:solidFill>
                <a:latin typeface="Arial"/>
                <a:cs typeface="Arial"/>
              </a:rPr>
              <a:t>No weapons used</a:t>
            </a:r>
          </a:p>
          <a:p>
            <a:pPr lvl="1"/>
            <a:endParaRPr lang="en-US" dirty="0">
              <a:solidFill>
                <a:srgbClr val="0A0D10"/>
              </a:solidFill>
              <a:latin typeface="Arial"/>
              <a:cs typeface="Arial"/>
            </a:endParaRPr>
          </a:p>
          <a:p>
            <a:r>
              <a:rPr lang="en-US" dirty="0">
                <a:solidFill>
                  <a:srgbClr val="0A0D10"/>
                </a:solidFill>
                <a:latin typeface="Arial"/>
                <a:cs typeface="Arial"/>
              </a:rPr>
              <a:t>Counseling program is 22 weeks</a:t>
            </a:r>
          </a:p>
          <a:p>
            <a:r>
              <a:rPr lang="en-US" dirty="0">
                <a:solidFill>
                  <a:srgbClr val="0A0D10"/>
                </a:solidFill>
                <a:latin typeface="Arial"/>
                <a:cs typeface="Arial"/>
              </a:rPr>
              <a:t>Supervision by Juvenile Sex Offender Unit</a:t>
            </a:r>
            <a:endParaRPr lang="en-US" dirty="0">
              <a:solidFill>
                <a:srgbClr val="0A0D10"/>
              </a:solidFill>
            </a:endParaRPr>
          </a:p>
        </p:txBody>
      </p:sp>
    </p:spTree>
    <p:extLst>
      <p:ext uri="{BB962C8B-B14F-4D97-AF65-F5344CB8AC3E}">
        <p14:creationId xmlns:p14="http://schemas.microsoft.com/office/powerpoint/2010/main" val="316011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202D-9F8D-4DE2-8F86-66E8C6092D53}"/>
              </a:ext>
            </a:extLst>
          </p:cNvPr>
          <p:cNvSpPr>
            <a:spLocks noGrp="1"/>
          </p:cNvSpPr>
          <p:nvPr>
            <p:ph type="title"/>
          </p:nvPr>
        </p:nvSpPr>
        <p:spPr>
          <a:xfrm>
            <a:off x="256715" y="587460"/>
            <a:ext cx="10588434" cy="1062644"/>
          </a:xfrm>
        </p:spPr>
        <p:txBody>
          <a:bodyPr anchor="b">
            <a:normAutofit/>
          </a:bodyPr>
          <a:lstStyle/>
          <a:p>
            <a:r>
              <a:rPr lang="en-US" dirty="0"/>
              <a:t>The Need for a Commission on Mental Health</a:t>
            </a:r>
          </a:p>
        </p:txBody>
      </p:sp>
      <p:sp>
        <p:nvSpPr>
          <p:cNvPr id="3" name="Content Placeholder 2">
            <a:extLst>
              <a:ext uri="{FF2B5EF4-FFF2-40B4-BE49-F238E27FC236}">
                <a16:creationId xmlns:a16="http://schemas.microsoft.com/office/drawing/2014/main" id="{DCCFF679-B13D-496D-B51C-3035CD027F29}"/>
              </a:ext>
            </a:extLst>
          </p:cNvPr>
          <p:cNvSpPr>
            <a:spLocks noGrp="1"/>
          </p:cNvSpPr>
          <p:nvPr>
            <p:ph idx="1"/>
          </p:nvPr>
        </p:nvSpPr>
        <p:spPr>
          <a:xfrm>
            <a:off x="3946770" y="1844542"/>
            <a:ext cx="7236046" cy="4425998"/>
          </a:xfrm>
        </p:spPr>
        <p:txBody>
          <a:bodyPr>
            <a:noAutofit/>
          </a:bodyPr>
          <a:lstStyle/>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Overcrowded dockets</a:t>
            </a:r>
          </a:p>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A lack of communication, coordination and collaboration among courts, state and local mental health providers, attorneys, and mental health advocates</a:t>
            </a:r>
          </a:p>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A need for specialized, multidisciplinary legal training</a:t>
            </a:r>
          </a:p>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A need for technology to manage dockets and caseloads</a:t>
            </a:r>
          </a:p>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A need for the children and adults involved in the justice system to have a voice in the decisions that affect their lives</a:t>
            </a:r>
          </a:p>
          <a:p>
            <a:pPr marR="0" lvl="1" indent="-401638">
              <a:spcBef>
                <a:spcPts val="0"/>
              </a:spcBef>
              <a:spcAft>
                <a:spcPts val="1800"/>
              </a:spcAft>
              <a:buFont typeface="Wingdings" panose="05000000000000000000" pitchFamily="2" charset="2"/>
              <a:buChar char="Ø"/>
            </a:pPr>
            <a:r>
              <a:rPr lang="en-US" sz="2000" dirty="0">
                <a:solidFill>
                  <a:schemeClr val="bg2">
                    <a:lumMod val="10000"/>
                  </a:schemeClr>
                </a:solidFill>
                <a:effectLst/>
                <a:ea typeface="Calibri" panose="020F0502020204030204" pitchFamily="34" charset="0"/>
              </a:rPr>
              <a:t>A lack of community resources to provide adequate mental health services to children, youth, and families</a:t>
            </a:r>
          </a:p>
        </p:txBody>
      </p:sp>
      <p:pic>
        <p:nvPicPr>
          <p:cNvPr id="9" name="Graphic 8" descr="Bank">
            <a:extLst>
              <a:ext uri="{FF2B5EF4-FFF2-40B4-BE49-F238E27FC236}">
                <a16:creationId xmlns:a16="http://schemas.microsoft.com/office/drawing/2014/main" id="{10AB47DF-D0A8-4213-96E6-E4E320D0A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312" y="2369795"/>
            <a:ext cx="3369423" cy="3369423"/>
          </a:xfrm>
          <a:prstGeom prst="rect">
            <a:avLst/>
          </a:prstGeom>
        </p:spPr>
      </p:pic>
    </p:spTree>
    <p:extLst>
      <p:ext uri="{BB962C8B-B14F-4D97-AF65-F5344CB8AC3E}">
        <p14:creationId xmlns:p14="http://schemas.microsoft.com/office/powerpoint/2010/main" val="1129372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8B1-1AB5-8FA5-F7B7-92794C9899BB}"/>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6BAE38EA-B969-5050-784D-42413D9239BA}"/>
              </a:ext>
            </a:extLst>
          </p:cNvPr>
          <p:cNvSpPr>
            <a:spLocks noGrp="1"/>
          </p:cNvSpPr>
          <p:nvPr>
            <p:ph idx="1"/>
          </p:nvPr>
        </p:nvSpPr>
        <p:spPr/>
        <p:txBody>
          <a:bodyPr vert="horz" lIns="91440" tIns="45720" rIns="91440" bIns="45720" rtlCol="0" anchor="t">
            <a:noAutofit/>
          </a:bodyPr>
          <a:lstStyle/>
          <a:p>
            <a:r>
              <a:rPr lang="en-US" dirty="0">
                <a:solidFill>
                  <a:srgbClr val="0A0D10"/>
                </a:solidFill>
                <a:latin typeface="Arial"/>
                <a:cs typeface="Arial"/>
              </a:rPr>
              <a:t>Juvenile admits guilt in court during hearing</a:t>
            </a:r>
            <a:endParaRPr lang="en-US" dirty="0">
              <a:solidFill>
                <a:srgbClr val="0A0D10"/>
              </a:solidFill>
            </a:endParaRPr>
          </a:p>
          <a:p>
            <a:r>
              <a:rPr lang="en-US" dirty="0">
                <a:solidFill>
                  <a:srgbClr val="0A0D10"/>
                </a:solidFill>
                <a:latin typeface="Arial"/>
                <a:cs typeface="Arial"/>
              </a:rPr>
              <a:t>Judge withholds judgment and orders juvenile to complete </a:t>
            </a:r>
            <a:r>
              <a:rPr lang="en-US" err="1">
                <a:solidFill>
                  <a:srgbClr val="0A0D10"/>
                </a:solidFill>
                <a:latin typeface="Arial"/>
                <a:cs typeface="Arial"/>
              </a:rPr>
              <a:t>SAFeR</a:t>
            </a:r>
            <a:endParaRPr lang="en-US">
              <a:solidFill>
                <a:srgbClr val="0A0D10"/>
              </a:solidFill>
              <a:latin typeface="Arial"/>
              <a:cs typeface="Arial"/>
            </a:endParaRPr>
          </a:p>
          <a:p>
            <a:r>
              <a:rPr lang="en-US" dirty="0">
                <a:solidFill>
                  <a:srgbClr val="0A0D10"/>
                </a:solidFill>
                <a:latin typeface="Arial"/>
                <a:cs typeface="Arial"/>
              </a:rPr>
              <a:t>Case is staffed at halfway point at before graduation</a:t>
            </a:r>
          </a:p>
          <a:p>
            <a:r>
              <a:rPr lang="en-US">
                <a:solidFill>
                  <a:srgbClr val="0A0D10"/>
                </a:solidFill>
                <a:latin typeface="Arial"/>
                <a:cs typeface="Arial"/>
              </a:rPr>
              <a:t>Success = dismissal</a:t>
            </a:r>
            <a:endParaRPr lang="en-US" dirty="0">
              <a:solidFill>
                <a:srgbClr val="0A0D10"/>
              </a:solidFill>
              <a:latin typeface="Arial"/>
              <a:cs typeface="Arial"/>
            </a:endParaRPr>
          </a:p>
          <a:p>
            <a:r>
              <a:rPr lang="en-US" dirty="0">
                <a:solidFill>
                  <a:srgbClr val="0A0D10"/>
                </a:solidFill>
                <a:latin typeface="Arial"/>
                <a:cs typeface="Arial"/>
              </a:rPr>
              <a:t>Unsuccessful = adjudication, proceed as typical case</a:t>
            </a:r>
          </a:p>
          <a:p>
            <a:r>
              <a:rPr lang="en-US" dirty="0">
                <a:solidFill>
                  <a:srgbClr val="0A0D10"/>
                </a:solidFill>
                <a:latin typeface="Arial"/>
                <a:cs typeface="Arial"/>
              </a:rPr>
              <a:t>Caregiver must participate in counseling and education groups</a:t>
            </a:r>
          </a:p>
          <a:p>
            <a:r>
              <a:rPr lang="en-US" dirty="0">
                <a:solidFill>
                  <a:srgbClr val="0A0D10"/>
                </a:solidFill>
                <a:latin typeface="Arial"/>
                <a:cs typeface="Arial"/>
              </a:rPr>
              <a:t>Case </a:t>
            </a:r>
            <a:r>
              <a:rPr lang="en-US" dirty="0" err="1">
                <a:solidFill>
                  <a:srgbClr val="0A0D10"/>
                </a:solidFill>
                <a:latin typeface="Arial"/>
                <a:cs typeface="Arial"/>
              </a:rPr>
              <a:t>autosealed</a:t>
            </a:r>
            <a:r>
              <a:rPr lang="en-US" dirty="0">
                <a:solidFill>
                  <a:srgbClr val="0A0D10"/>
                </a:solidFill>
                <a:latin typeface="Arial"/>
                <a:cs typeface="Arial"/>
              </a:rPr>
              <a:t> at 19, or by application if 2 years since final discharge</a:t>
            </a:r>
          </a:p>
        </p:txBody>
      </p:sp>
    </p:spTree>
    <p:extLst>
      <p:ext uri="{BB962C8B-B14F-4D97-AF65-F5344CB8AC3E}">
        <p14:creationId xmlns:p14="http://schemas.microsoft.com/office/powerpoint/2010/main" val="2249264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F253-D08A-16D1-9620-ED1E9CD83CDC}"/>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905EBD5B-5C31-1DA3-D5A2-CFB730213FBD}"/>
              </a:ext>
            </a:extLst>
          </p:cNvPr>
          <p:cNvSpPr>
            <a:spLocks noGrp="1"/>
          </p:cNvSpPr>
          <p:nvPr>
            <p:ph idx="1"/>
          </p:nvPr>
        </p:nvSpPr>
        <p:spPr>
          <a:xfrm>
            <a:off x="838200" y="1444625"/>
            <a:ext cx="10506308" cy="4797386"/>
          </a:xfrm>
        </p:spPr>
        <p:txBody>
          <a:bodyPr vert="horz" lIns="91440" tIns="45720" rIns="91440" bIns="45720" rtlCol="0" anchor="t">
            <a:noAutofit/>
          </a:bodyPr>
          <a:lstStyle/>
          <a:p>
            <a:r>
              <a:rPr lang="en-US" dirty="0">
                <a:solidFill>
                  <a:srgbClr val="0A0D10"/>
                </a:solidFill>
                <a:latin typeface="Arial"/>
                <a:cs typeface="Arial"/>
              </a:rPr>
              <a:t>Children's Group:</a:t>
            </a:r>
          </a:p>
          <a:p>
            <a:pPr lvl="1"/>
            <a:r>
              <a:rPr lang="en-US" dirty="0">
                <a:solidFill>
                  <a:srgbClr val="0A0D10"/>
                </a:solidFill>
                <a:latin typeface="Arial"/>
                <a:cs typeface="Arial"/>
              </a:rPr>
              <a:t>Sex education</a:t>
            </a:r>
          </a:p>
          <a:p>
            <a:pPr lvl="1"/>
            <a:r>
              <a:rPr lang="en-US" dirty="0">
                <a:solidFill>
                  <a:srgbClr val="0A0D10"/>
                </a:solidFill>
                <a:latin typeface="Arial"/>
                <a:cs typeface="Arial"/>
              </a:rPr>
              <a:t>Rules about sexual behavior, privacy, and boundaries</a:t>
            </a:r>
          </a:p>
          <a:p>
            <a:pPr lvl="1"/>
            <a:r>
              <a:rPr lang="en-US" dirty="0">
                <a:solidFill>
                  <a:srgbClr val="0A0D10"/>
                </a:solidFill>
                <a:latin typeface="Arial"/>
                <a:cs typeface="Arial"/>
              </a:rPr>
              <a:t>Impulse control and problem solving strategies</a:t>
            </a:r>
          </a:p>
          <a:p>
            <a:pPr lvl="1"/>
            <a:r>
              <a:rPr lang="en-US" dirty="0">
                <a:solidFill>
                  <a:srgbClr val="0A0D10"/>
                </a:solidFill>
                <a:latin typeface="Arial"/>
                <a:cs typeface="Arial"/>
              </a:rPr>
              <a:t>Social and peer-relationship skills, and skills to acknowledge and apologize for inappropriate sexual behaviors</a:t>
            </a:r>
          </a:p>
          <a:p>
            <a:r>
              <a:rPr lang="en-US" dirty="0">
                <a:solidFill>
                  <a:srgbClr val="0A0D10"/>
                </a:solidFill>
                <a:latin typeface="Arial"/>
                <a:cs typeface="Arial"/>
              </a:rPr>
              <a:t>Caregiver Group</a:t>
            </a:r>
          </a:p>
          <a:p>
            <a:pPr lvl="1"/>
            <a:r>
              <a:rPr lang="en-US" dirty="0">
                <a:solidFill>
                  <a:srgbClr val="0A0D10"/>
                </a:solidFill>
                <a:latin typeface="Arial"/>
                <a:cs typeface="Arial"/>
              </a:rPr>
              <a:t>How to address sex ed topics with children</a:t>
            </a:r>
            <a:endParaRPr lang="en-US" dirty="0">
              <a:solidFill>
                <a:srgbClr val="0A0D10"/>
              </a:solidFill>
            </a:endParaRPr>
          </a:p>
          <a:p>
            <a:pPr lvl="1"/>
            <a:r>
              <a:rPr lang="en-US" dirty="0">
                <a:solidFill>
                  <a:srgbClr val="0A0D10"/>
                </a:solidFill>
                <a:latin typeface="Arial"/>
                <a:cs typeface="Arial"/>
              </a:rPr>
              <a:t>Making and applying rules for sexual behavior</a:t>
            </a:r>
          </a:p>
          <a:p>
            <a:pPr lvl="1"/>
            <a:r>
              <a:rPr lang="en-US" dirty="0">
                <a:solidFill>
                  <a:srgbClr val="0A0D10"/>
                </a:solidFill>
                <a:latin typeface="Arial"/>
                <a:cs typeface="Arial"/>
              </a:rPr>
              <a:t>Supporting abuse prevention strategies</a:t>
            </a:r>
          </a:p>
          <a:p>
            <a:pPr lvl="1"/>
            <a:r>
              <a:rPr lang="en-US" dirty="0">
                <a:solidFill>
                  <a:srgbClr val="0A0D10"/>
                </a:solidFill>
                <a:latin typeface="Arial"/>
                <a:cs typeface="Arial"/>
              </a:rPr>
              <a:t>Sexual development, moral development and general child development</a:t>
            </a:r>
          </a:p>
          <a:p>
            <a:pPr marL="457200" lvl="1" indent="0">
              <a:buNone/>
            </a:pPr>
            <a:endParaRPr lang="en-US" dirty="0">
              <a:solidFill>
                <a:srgbClr val="0A0D10"/>
              </a:solidFill>
              <a:latin typeface="Arial"/>
              <a:cs typeface="Arial"/>
            </a:endParaRPr>
          </a:p>
        </p:txBody>
      </p:sp>
    </p:spTree>
    <p:extLst>
      <p:ext uri="{BB962C8B-B14F-4D97-AF65-F5344CB8AC3E}">
        <p14:creationId xmlns:p14="http://schemas.microsoft.com/office/powerpoint/2010/main" val="3969693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B7CA-6560-71E0-1BE4-9E0E150F09D0}"/>
              </a:ext>
            </a:extLst>
          </p:cNvPr>
          <p:cNvSpPr>
            <a:spLocks noGrp="1"/>
          </p:cNvSpPr>
          <p:nvPr>
            <p:ph type="title"/>
          </p:nvPr>
        </p:nvSpPr>
        <p:spPr/>
        <p:txBody>
          <a:bodyPr/>
          <a:lstStyle/>
          <a:p>
            <a:r>
              <a:rPr lang="en-US" dirty="0">
                <a:latin typeface="Arial"/>
                <a:cs typeface="Arial"/>
              </a:rPr>
              <a:t>Tarrant County Project </a:t>
            </a:r>
            <a:r>
              <a:rPr lang="en-US" dirty="0" err="1">
                <a:latin typeface="Arial"/>
                <a:cs typeface="Arial"/>
              </a:rPr>
              <a:t>SAFeR</a:t>
            </a:r>
            <a:endParaRPr lang="en-US" dirty="0" err="1"/>
          </a:p>
        </p:txBody>
      </p:sp>
      <p:sp>
        <p:nvSpPr>
          <p:cNvPr id="3" name="Content Placeholder 2">
            <a:extLst>
              <a:ext uri="{FF2B5EF4-FFF2-40B4-BE49-F238E27FC236}">
                <a16:creationId xmlns:a16="http://schemas.microsoft.com/office/drawing/2014/main" id="{72100F15-747E-4F48-C998-8FD0173F18C1}"/>
              </a:ext>
            </a:extLst>
          </p:cNvPr>
          <p:cNvSpPr>
            <a:spLocks noGrp="1"/>
          </p:cNvSpPr>
          <p:nvPr>
            <p:ph idx="1"/>
          </p:nvPr>
        </p:nvSpPr>
        <p:spPr>
          <a:xfrm>
            <a:off x="838199" y="1621186"/>
            <a:ext cx="10506308" cy="4602240"/>
          </a:xfrm>
        </p:spPr>
        <p:txBody>
          <a:bodyPr vert="horz" lIns="91440" tIns="45720" rIns="91440" bIns="45720" rtlCol="0" anchor="t">
            <a:noAutofit/>
          </a:bodyPr>
          <a:lstStyle/>
          <a:p>
            <a:r>
              <a:rPr lang="en-US" dirty="0">
                <a:solidFill>
                  <a:srgbClr val="0A0D10"/>
                </a:solidFill>
                <a:latin typeface="Arial"/>
                <a:cs typeface="Arial"/>
              </a:rPr>
              <a:t>Kevin's case</a:t>
            </a:r>
            <a:endParaRPr lang="en-US" dirty="0">
              <a:solidFill>
                <a:srgbClr val="0A0D10"/>
              </a:solidFill>
            </a:endParaRPr>
          </a:p>
          <a:p>
            <a:pPr lvl="1">
              <a:buFont typeface="Wingdings" panose="020B0604020202020204" pitchFamily="34" charset="0"/>
              <a:buChar char="§"/>
            </a:pPr>
            <a:r>
              <a:rPr lang="en-US" dirty="0">
                <a:solidFill>
                  <a:srgbClr val="0A0D10"/>
                </a:solidFill>
                <a:latin typeface="Arial"/>
                <a:cs typeface="Arial"/>
              </a:rPr>
              <a:t>Abused by older cousin</a:t>
            </a:r>
            <a:endParaRPr lang="en-US" dirty="0">
              <a:latin typeface="Arial"/>
              <a:cs typeface="Arial"/>
            </a:endParaRPr>
          </a:p>
          <a:p>
            <a:pPr lvl="1">
              <a:buFont typeface="Wingdings" panose="020B0604020202020204" pitchFamily="34" charset="0"/>
              <a:buChar char="§"/>
            </a:pPr>
            <a:r>
              <a:rPr lang="en-US" dirty="0">
                <a:solidFill>
                  <a:srgbClr val="0A0D10"/>
                </a:solidFill>
                <a:latin typeface="Arial"/>
                <a:cs typeface="Arial"/>
              </a:rPr>
              <a:t>Acted out with younger siblings</a:t>
            </a:r>
            <a:endParaRPr lang="en-US" dirty="0">
              <a:latin typeface="Arial"/>
              <a:cs typeface="Arial"/>
            </a:endParaRPr>
          </a:p>
          <a:p>
            <a:pPr lvl="1">
              <a:buFont typeface="Wingdings" panose="020B0604020202020204" pitchFamily="34" charset="0"/>
              <a:buChar char="§"/>
            </a:pPr>
            <a:r>
              <a:rPr lang="en-US" dirty="0">
                <a:solidFill>
                  <a:srgbClr val="0A0D10"/>
                </a:solidFill>
                <a:latin typeface="Arial"/>
                <a:cs typeface="Arial"/>
              </a:rPr>
              <a:t>Isolated from family</a:t>
            </a:r>
            <a:endParaRPr lang="en-US" dirty="0">
              <a:latin typeface="Arial"/>
              <a:cs typeface="Arial"/>
            </a:endParaRPr>
          </a:p>
          <a:p>
            <a:pPr lvl="1">
              <a:buFont typeface="Wingdings" panose="020B0604020202020204" pitchFamily="34" charset="0"/>
              <a:buChar char="§"/>
            </a:pPr>
            <a:r>
              <a:rPr lang="en-US" dirty="0">
                <a:solidFill>
                  <a:srgbClr val="0A0D10"/>
                </a:solidFill>
                <a:latin typeface="Arial"/>
                <a:cs typeface="Arial"/>
              </a:rPr>
              <a:t>Approved for Project </a:t>
            </a:r>
            <a:r>
              <a:rPr lang="en-US" dirty="0" err="1">
                <a:solidFill>
                  <a:srgbClr val="0A0D10"/>
                </a:solidFill>
                <a:latin typeface="Arial"/>
                <a:cs typeface="Arial"/>
              </a:rPr>
              <a:t>SAFeR</a:t>
            </a:r>
            <a:endParaRPr lang="en-US" dirty="0" err="1">
              <a:latin typeface="Arial"/>
              <a:cs typeface="Arial"/>
            </a:endParaRPr>
          </a:p>
          <a:p>
            <a:pPr lvl="1">
              <a:buFont typeface="Wingdings" panose="020B0604020202020204" pitchFamily="34" charset="0"/>
              <a:buChar char="§"/>
            </a:pPr>
            <a:r>
              <a:rPr lang="en-US" dirty="0">
                <a:solidFill>
                  <a:srgbClr val="0A0D10"/>
                </a:solidFill>
                <a:latin typeface="Arial"/>
                <a:cs typeface="Arial"/>
              </a:rPr>
              <a:t>Everyone got the services and skills they needed</a:t>
            </a:r>
            <a:endParaRPr lang="en-US" dirty="0">
              <a:latin typeface="Arial"/>
              <a:cs typeface="Arial"/>
            </a:endParaRPr>
          </a:p>
          <a:p>
            <a:pPr lvl="1">
              <a:buFont typeface="Wingdings" panose="020B0604020202020204" pitchFamily="34" charset="0"/>
              <a:buChar char="§"/>
            </a:pPr>
            <a:r>
              <a:rPr lang="en-US" dirty="0">
                <a:solidFill>
                  <a:srgbClr val="0A0D10"/>
                </a:solidFill>
                <a:latin typeface="Arial"/>
                <a:cs typeface="Arial"/>
              </a:rPr>
              <a:t>Dramatic turnaround </a:t>
            </a:r>
            <a:endParaRPr lang="en-US">
              <a:latin typeface="Arial"/>
              <a:cs typeface="Arial"/>
            </a:endParaRPr>
          </a:p>
          <a:p>
            <a:pPr lvl="1">
              <a:buFont typeface="Wingdings" panose="020B0604020202020204" pitchFamily="34" charset="0"/>
              <a:buChar char="§"/>
            </a:pPr>
            <a:r>
              <a:rPr lang="en-US" dirty="0">
                <a:solidFill>
                  <a:srgbClr val="0A0D10"/>
                </a:solidFill>
                <a:latin typeface="Arial"/>
                <a:cs typeface="Arial"/>
              </a:rPr>
              <a:t>Successful graduation</a:t>
            </a:r>
            <a:endParaRPr lang="en-US" dirty="0">
              <a:latin typeface="Arial"/>
              <a:cs typeface="Arial"/>
            </a:endParaRPr>
          </a:p>
          <a:p>
            <a:pPr lvl="1">
              <a:buFont typeface="Wingdings" panose="020B0604020202020204" pitchFamily="34" charset="0"/>
              <a:buChar char="§"/>
            </a:pPr>
            <a:r>
              <a:rPr lang="en-US" dirty="0">
                <a:solidFill>
                  <a:srgbClr val="0A0D10"/>
                </a:solidFill>
                <a:latin typeface="Arial"/>
                <a:cs typeface="Arial"/>
              </a:rPr>
              <a:t>Intact, stable family</a:t>
            </a:r>
            <a:endParaRPr lang="en-US" dirty="0">
              <a:latin typeface="Arial"/>
              <a:cs typeface="Arial"/>
            </a:endParaRPr>
          </a:p>
          <a:p>
            <a:pPr lvl="1">
              <a:buFont typeface="Wingdings" panose="020B0604020202020204" pitchFamily="34" charset="0"/>
              <a:buChar char="§"/>
            </a:pPr>
            <a:endParaRPr lang="en-US" dirty="0">
              <a:latin typeface="Arial"/>
              <a:cs typeface="Arial"/>
            </a:endParaRPr>
          </a:p>
          <a:p>
            <a:r>
              <a:rPr lang="en-US" dirty="0">
                <a:solidFill>
                  <a:srgbClr val="0A0D10"/>
                </a:solidFill>
                <a:latin typeface="Arial"/>
                <a:cs typeface="Arial"/>
              </a:rPr>
              <a:t>After 8 years, 93% successful completion + no recidivism</a:t>
            </a:r>
          </a:p>
          <a:p>
            <a:pPr marL="0" indent="0">
              <a:buNone/>
            </a:pPr>
            <a:endParaRPr lang="en-US" dirty="0">
              <a:solidFill>
                <a:srgbClr val="0A0D10"/>
              </a:solidFill>
              <a:latin typeface="Arial"/>
              <a:cs typeface="Arial"/>
            </a:endParaRPr>
          </a:p>
        </p:txBody>
      </p:sp>
    </p:spTree>
    <p:extLst>
      <p:ext uri="{BB962C8B-B14F-4D97-AF65-F5344CB8AC3E}">
        <p14:creationId xmlns:p14="http://schemas.microsoft.com/office/powerpoint/2010/main" val="2222071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2E1C-F2D7-B0F2-5185-122529FA8DCF}"/>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330777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56AD2D-6CAF-47E2-946C-5992CAED9B21}"/>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JCMH Technical Assistance</a:t>
            </a:r>
          </a:p>
        </p:txBody>
      </p:sp>
      <p:graphicFrame>
        <p:nvGraphicFramePr>
          <p:cNvPr id="5" name="Content Placeholder 2">
            <a:extLst>
              <a:ext uri="{FF2B5EF4-FFF2-40B4-BE49-F238E27FC236}">
                <a16:creationId xmlns:a16="http://schemas.microsoft.com/office/drawing/2014/main" id="{5A88FFC5-986D-40EE-98B8-DAF04505B601}"/>
              </a:ext>
            </a:extLst>
          </p:cNvPr>
          <p:cNvGraphicFramePr>
            <a:graphicFrameLocks/>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52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ult-bb.png">
            <a:extLst>
              <a:ext uri="{FF2B5EF4-FFF2-40B4-BE49-F238E27FC236}">
                <a16:creationId xmlns:a16="http://schemas.microsoft.com/office/drawing/2014/main" id="{0DC4D4AE-3533-8B4C-8A17-8E89B0F0CA9B}"/>
              </a:ext>
            </a:extLst>
          </p:cNvPr>
          <p:cNvPicPr>
            <a:picLocks noChangeAspect="1"/>
          </p:cNvPicPr>
          <p:nvPr/>
        </p:nvPicPr>
        <p:blipFill>
          <a:blip r:embed="rId3"/>
          <a:stretch>
            <a:fillRect/>
          </a:stretch>
        </p:blipFill>
        <p:spPr>
          <a:xfrm>
            <a:off x="2103863" y="1264487"/>
            <a:ext cx="3468029" cy="4477709"/>
          </a:xfrm>
          <a:prstGeom prst="rect">
            <a:avLst/>
          </a:prstGeom>
          <a:ln>
            <a:noFill/>
          </a:ln>
          <a:effectLst>
            <a:outerShdw blurRad="190500" algn="tl" rotWithShape="0">
              <a:srgbClr val="000000">
                <a:alpha val="70000"/>
              </a:srgbClr>
            </a:outerShdw>
          </a:effectLst>
        </p:spPr>
      </p:pic>
      <p:pic>
        <p:nvPicPr>
          <p:cNvPr id="5" name="Picture 5" descr="juvenille-bb.jpg">
            <a:extLst>
              <a:ext uri="{FF2B5EF4-FFF2-40B4-BE49-F238E27FC236}">
                <a16:creationId xmlns:a16="http://schemas.microsoft.com/office/drawing/2014/main" id="{BA085959-012E-EA75-59EB-F607086601FD}"/>
              </a:ext>
            </a:extLst>
          </p:cNvPr>
          <p:cNvPicPr>
            <a:picLocks noChangeAspect="1"/>
          </p:cNvPicPr>
          <p:nvPr/>
        </p:nvPicPr>
        <p:blipFill>
          <a:blip r:embed="rId4"/>
          <a:stretch>
            <a:fillRect/>
          </a:stretch>
        </p:blipFill>
        <p:spPr>
          <a:xfrm>
            <a:off x="6322742" y="1263214"/>
            <a:ext cx="3468028" cy="4480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8356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97D2-064B-73CA-67C4-BD91957DCCE1}"/>
              </a:ext>
            </a:extLst>
          </p:cNvPr>
          <p:cNvSpPr>
            <a:spLocks noGrp="1"/>
          </p:cNvSpPr>
          <p:nvPr>
            <p:ph type="ctrTitle"/>
          </p:nvPr>
        </p:nvSpPr>
        <p:spPr>
          <a:xfrm>
            <a:off x="1524000" y="1270007"/>
            <a:ext cx="9144000" cy="5240208"/>
          </a:xfrm>
        </p:spPr>
        <p:txBody>
          <a:bodyPr/>
          <a:lstStyle/>
          <a:p>
            <a:r>
              <a:rPr lang="en-US" dirty="0"/>
              <a:t>Contact us</a:t>
            </a:r>
            <a:br>
              <a:rPr lang="en-US" dirty="0"/>
            </a:br>
            <a:br>
              <a:rPr lang="en-US" dirty="0"/>
            </a:br>
            <a:r>
              <a:rPr lang="en-US" sz="3600" dirty="0"/>
              <a:t>Hon. Brent Carr: </a:t>
            </a:r>
            <a:r>
              <a:rPr lang="en-US" sz="3600" dirty="0">
                <a:hlinkClick r:id="rId3"/>
              </a:rPr>
              <a:t>judgebcarr@gmail.com</a:t>
            </a:r>
            <a:br>
              <a:rPr lang="en-US" sz="3600" dirty="0"/>
            </a:br>
            <a:r>
              <a:rPr lang="en-US" sz="3600" dirty="0"/>
              <a:t>Kristi Taylor: </a:t>
            </a:r>
            <a:r>
              <a:rPr lang="en-US" sz="3600" dirty="0">
                <a:hlinkClick r:id="rId4"/>
              </a:rPr>
              <a:t>Kristi.taylor@txcourts.gov</a:t>
            </a:r>
            <a:br>
              <a:rPr lang="en-US" sz="3600" dirty="0"/>
            </a:br>
            <a:r>
              <a:rPr lang="en-US" sz="3600" dirty="0"/>
              <a:t>Molly Davis: </a:t>
            </a:r>
            <a:r>
              <a:rPr lang="en-US" sz="3600" dirty="0">
                <a:hlinkClick r:id="rId5"/>
              </a:rPr>
              <a:t>molly.davis@txcourts.gov</a:t>
            </a:r>
            <a:br>
              <a:rPr lang="en-US" sz="3600" dirty="0"/>
            </a:br>
            <a:br>
              <a:rPr lang="en-US" sz="3600" dirty="0"/>
            </a:br>
            <a:r>
              <a:rPr lang="en-US" sz="3600" dirty="0">
                <a:hlinkClick r:id="rId6"/>
              </a:rPr>
              <a:t>www.texasjcmh.gov</a:t>
            </a:r>
            <a:br>
              <a:rPr lang="en-US" sz="3600" dirty="0"/>
            </a:br>
            <a:br>
              <a:rPr lang="en-US" sz="3600" dirty="0"/>
            </a:br>
            <a:br>
              <a:rPr lang="en-US" sz="3600" dirty="0"/>
            </a:br>
            <a:endParaRPr lang="en-US" sz="3600" dirty="0"/>
          </a:p>
        </p:txBody>
      </p:sp>
      <p:pic>
        <p:nvPicPr>
          <p:cNvPr id="4" name="Picture 3">
            <a:extLst>
              <a:ext uri="{FF2B5EF4-FFF2-40B4-BE49-F238E27FC236}">
                <a16:creationId xmlns:a16="http://schemas.microsoft.com/office/drawing/2014/main" id="{49600B1B-BC2F-8DA4-0D3C-FC2007D544A4}"/>
              </a:ext>
            </a:extLst>
          </p:cNvPr>
          <p:cNvPicPr>
            <a:picLocks noChangeAspect="1"/>
          </p:cNvPicPr>
          <p:nvPr/>
        </p:nvPicPr>
        <p:blipFill>
          <a:blip r:embed="rId7"/>
          <a:stretch>
            <a:fillRect/>
          </a:stretch>
        </p:blipFill>
        <p:spPr>
          <a:xfrm>
            <a:off x="2814637" y="5140389"/>
            <a:ext cx="6562725" cy="1447800"/>
          </a:xfrm>
          <a:prstGeom prst="rect">
            <a:avLst/>
          </a:prstGeom>
        </p:spPr>
      </p:pic>
    </p:spTree>
    <p:extLst>
      <p:ext uri="{BB962C8B-B14F-4D97-AF65-F5344CB8AC3E}">
        <p14:creationId xmlns:p14="http://schemas.microsoft.com/office/powerpoint/2010/main" val="385612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28BE-3053-4024-A5AF-3383E9CC1ED0}"/>
              </a:ext>
            </a:extLst>
          </p:cNvPr>
          <p:cNvSpPr>
            <a:spLocks noGrp="1"/>
          </p:cNvSpPr>
          <p:nvPr>
            <p:ph type="title"/>
          </p:nvPr>
        </p:nvSpPr>
        <p:spPr>
          <a:xfrm>
            <a:off x="557348" y="261081"/>
            <a:ext cx="5360125" cy="2228074"/>
          </a:xfrm>
        </p:spPr>
        <p:txBody>
          <a:bodyPr>
            <a:normAutofit/>
          </a:bodyPr>
          <a:lstStyle/>
          <a:p>
            <a:r>
              <a:rPr lang="en-US" sz="4000" dirty="0"/>
              <a:t>A historic </a:t>
            </a:r>
            <a:br>
              <a:rPr lang="en-US" sz="4000" dirty="0"/>
            </a:br>
            <a:r>
              <a:rPr lang="en-US" sz="4000" dirty="0"/>
              <a:t>joint hearing</a:t>
            </a:r>
          </a:p>
        </p:txBody>
      </p:sp>
      <p:sp>
        <p:nvSpPr>
          <p:cNvPr id="23" name="Content Placeholder 10">
            <a:extLst>
              <a:ext uri="{FF2B5EF4-FFF2-40B4-BE49-F238E27FC236}">
                <a16:creationId xmlns:a16="http://schemas.microsoft.com/office/drawing/2014/main" id="{3B2D01B6-2689-4D5F-8D21-0799F38203B2}"/>
              </a:ext>
            </a:extLst>
          </p:cNvPr>
          <p:cNvSpPr>
            <a:spLocks noGrp="1"/>
          </p:cNvSpPr>
          <p:nvPr>
            <p:ph idx="1"/>
          </p:nvPr>
        </p:nvSpPr>
        <p:spPr>
          <a:xfrm>
            <a:off x="557348" y="2310629"/>
            <a:ext cx="3799425" cy="3616365"/>
          </a:xfrm>
        </p:spPr>
        <p:txBody>
          <a:bodyPr>
            <a:normAutofit lnSpcReduction="10000"/>
          </a:bodyPr>
          <a:lstStyle/>
          <a:p>
            <a:r>
              <a:rPr lang="en-US" sz="2000" dirty="0">
                <a:solidFill>
                  <a:schemeClr val="bg2">
                    <a:lumMod val="10000"/>
                  </a:schemeClr>
                </a:solidFill>
              </a:rPr>
              <a:t>January 11, 2018</a:t>
            </a:r>
          </a:p>
          <a:p>
            <a:r>
              <a:rPr lang="en-US" sz="2000" dirty="0">
                <a:solidFill>
                  <a:schemeClr val="bg2">
                    <a:lumMod val="10000"/>
                  </a:schemeClr>
                </a:solidFill>
              </a:rPr>
              <a:t>All 18 judges from both high courts heard testimony from mental health experts, judges, law enforcement, psychologists, and persons with lived experience, among others</a:t>
            </a:r>
          </a:p>
          <a:p>
            <a:r>
              <a:rPr lang="en-US" sz="2000" dirty="0">
                <a:solidFill>
                  <a:schemeClr val="bg2">
                    <a:lumMod val="10000"/>
                  </a:schemeClr>
                </a:solidFill>
              </a:rPr>
              <a:t>The message was clear: the commission needed support from both high courts</a:t>
            </a:r>
          </a:p>
        </p:txBody>
      </p:sp>
      <p:sp>
        <p:nvSpPr>
          <p:cNvPr id="5" name="Slide Number Placeholder 4">
            <a:extLst>
              <a:ext uri="{FF2B5EF4-FFF2-40B4-BE49-F238E27FC236}">
                <a16:creationId xmlns:a16="http://schemas.microsoft.com/office/drawing/2014/main" id="{E6F01108-A2A0-40C6-B8F9-31B5E97AD2F9}"/>
              </a:ext>
            </a:extLst>
          </p:cNvPr>
          <p:cNvSpPr>
            <a:spLocks noGrp="1"/>
          </p:cNvSpPr>
          <p:nvPr>
            <p:ph type="sldNum" sz="quarter" idx="12"/>
          </p:nvPr>
        </p:nvSpPr>
        <p:spPr>
          <a:xfrm>
            <a:off x="10200102" y="6356350"/>
            <a:ext cx="115369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A269E8B-337A-4583-A3FE-6F447D6E5C63}" type="slidenum">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Content Placeholder 6" descr="A group of people sitting at a table&#10;&#10;Description automatically generated with low confidence">
            <a:extLst>
              <a:ext uri="{FF2B5EF4-FFF2-40B4-BE49-F238E27FC236}">
                <a16:creationId xmlns:a16="http://schemas.microsoft.com/office/drawing/2014/main" id="{C8015938-3A63-4C10-85B3-B6774EB11477}"/>
              </a:ext>
            </a:extLst>
          </p:cNvPr>
          <p:cNvPicPr>
            <a:picLocks noChangeAspect="1"/>
          </p:cNvPicPr>
          <p:nvPr/>
        </p:nvPicPr>
        <p:blipFill rotWithShape="1">
          <a:blip r:embed="rId3">
            <a:extLst>
              <a:ext uri="{28A0092B-C50C-407E-A947-70E740481C1C}">
                <a14:useLocalDpi xmlns:a14="http://schemas.microsoft.com/office/drawing/2010/main" val="0"/>
              </a:ext>
            </a:extLst>
          </a:blip>
          <a:srcRect l="19414" r="14167" b="-2"/>
          <a:stretch/>
        </p:blipFill>
        <p:spPr>
          <a:xfrm>
            <a:off x="5313533" y="10"/>
            <a:ext cx="6875418" cy="6857990"/>
          </a:xfrm>
          <a:prstGeom prst="rect">
            <a:avLst/>
          </a:prstGeom>
          <a:effectLst/>
        </p:spPr>
      </p:pic>
    </p:spTree>
    <p:extLst>
      <p:ext uri="{BB962C8B-B14F-4D97-AF65-F5344CB8AC3E}">
        <p14:creationId xmlns:p14="http://schemas.microsoft.com/office/powerpoint/2010/main" val="423239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E4A0-6DE9-4295-8210-CA3338DB004C}"/>
              </a:ext>
            </a:extLst>
          </p:cNvPr>
          <p:cNvSpPr>
            <a:spLocks noGrp="1"/>
          </p:cNvSpPr>
          <p:nvPr>
            <p:ph type="title"/>
          </p:nvPr>
        </p:nvSpPr>
        <p:spPr>
          <a:xfrm>
            <a:off x="1166650" y="1332952"/>
            <a:ext cx="3926898" cy="3921176"/>
          </a:xfrm>
        </p:spPr>
        <p:txBody>
          <a:bodyPr anchor="ctr">
            <a:normAutofit/>
          </a:bodyPr>
          <a:lstStyle/>
          <a:p>
            <a:r>
              <a:rPr lang="en-US" sz="8000" dirty="0"/>
              <a:t>First </a:t>
            </a:r>
            <a:br>
              <a:rPr lang="en-US" sz="8000" dirty="0"/>
            </a:br>
            <a:r>
              <a:rPr lang="en-US" sz="8000" dirty="0"/>
              <a:t>Five </a:t>
            </a:r>
            <a:br>
              <a:rPr lang="en-US" sz="8000" dirty="0"/>
            </a:br>
            <a:r>
              <a:rPr lang="en-US" sz="8000" dirty="0"/>
              <a:t>Years</a:t>
            </a:r>
          </a:p>
        </p:txBody>
      </p:sp>
      <p:sp>
        <p:nvSpPr>
          <p:cNvPr id="3" name="Content Placeholder 2">
            <a:extLst>
              <a:ext uri="{FF2B5EF4-FFF2-40B4-BE49-F238E27FC236}">
                <a16:creationId xmlns:a16="http://schemas.microsoft.com/office/drawing/2014/main" id="{4F4697DE-370F-4E1E-81D8-4EF25DA99E19}"/>
              </a:ext>
            </a:extLst>
          </p:cNvPr>
          <p:cNvSpPr>
            <a:spLocks noGrp="1"/>
          </p:cNvSpPr>
          <p:nvPr>
            <p:ph idx="1"/>
          </p:nvPr>
        </p:nvSpPr>
        <p:spPr>
          <a:xfrm>
            <a:off x="5414864" y="1239645"/>
            <a:ext cx="5100320" cy="5460208"/>
          </a:xfrm>
        </p:spPr>
        <p:txBody>
          <a:bodyPr anchor="ctr">
            <a:normAutofit lnSpcReduction="10000"/>
          </a:bodyPr>
          <a:lstStyle/>
          <a:p>
            <a:r>
              <a:rPr lang="en-US" sz="2000" dirty="0">
                <a:solidFill>
                  <a:schemeClr val="bg2">
                    <a:lumMod val="10000"/>
                  </a:schemeClr>
                </a:solidFill>
                <a:effectLst/>
                <a:latin typeface="Arial" panose="020B0604020202020204" pitchFamily="34" charset="0"/>
                <a:ea typeface="Calibri" panose="020F0502020204030204" pitchFamily="34" charset="0"/>
              </a:rPr>
              <a:t>Best practices and innovative ideas, legislative recommendations, and more efficient policies </a:t>
            </a:r>
          </a:p>
          <a:p>
            <a:r>
              <a:rPr lang="en-US" sz="2000" dirty="0">
                <a:solidFill>
                  <a:schemeClr val="bg2">
                    <a:lumMod val="10000"/>
                  </a:schemeClr>
                </a:solidFill>
              </a:rPr>
              <a:t>Collaboration</a:t>
            </a:r>
          </a:p>
          <a:p>
            <a:pPr lvl="1"/>
            <a:r>
              <a:rPr lang="en-US" sz="2000" dirty="0">
                <a:solidFill>
                  <a:schemeClr val="bg2">
                    <a:lumMod val="10000"/>
                  </a:schemeClr>
                </a:solidFill>
              </a:rPr>
              <a:t>Legislative Research Committee</a:t>
            </a:r>
          </a:p>
          <a:p>
            <a:pPr lvl="1"/>
            <a:r>
              <a:rPr lang="en-US" sz="2000" dirty="0">
                <a:solidFill>
                  <a:schemeClr val="bg2">
                    <a:lumMod val="10000"/>
                  </a:schemeClr>
                </a:solidFill>
              </a:rPr>
              <a:t>Committees</a:t>
            </a:r>
          </a:p>
          <a:p>
            <a:pPr lvl="1"/>
            <a:r>
              <a:rPr lang="en-US" sz="2000" dirty="0">
                <a:solidFill>
                  <a:schemeClr val="bg2">
                    <a:lumMod val="10000"/>
                  </a:schemeClr>
                </a:solidFill>
              </a:rPr>
              <a:t>Collaborative Council</a:t>
            </a:r>
          </a:p>
          <a:p>
            <a:r>
              <a:rPr lang="en-US" sz="2000" dirty="0">
                <a:solidFill>
                  <a:schemeClr val="bg2">
                    <a:lumMod val="10000"/>
                  </a:schemeClr>
                </a:solidFill>
              </a:rPr>
              <a:t>Education</a:t>
            </a:r>
          </a:p>
          <a:p>
            <a:pPr lvl="1"/>
            <a:r>
              <a:rPr lang="en-US" sz="2000" dirty="0">
                <a:solidFill>
                  <a:schemeClr val="bg2">
                    <a:lumMod val="10000"/>
                  </a:schemeClr>
                </a:solidFill>
              </a:rPr>
              <a:t>Judicial Summit on Mental Health</a:t>
            </a:r>
          </a:p>
          <a:p>
            <a:pPr lvl="1"/>
            <a:r>
              <a:rPr lang="en-US" sz="2000" dirty="0">
                <a:solidFill>
                  <a:schemeClr val="bg2">
                    <a:lumMod val="10000"/>
                  </a:schemeClr>
                </a:solidFill>
              </a:rPr>
              <a:t>Bench books, forms, legislative materials</a:t>
            </a:r>
          </a:p>
          <a:p>
            <a:pPr lvl="1"/>
            <a:r>
              <a:rPr lang="en-US" sz="2000" dirty="0">
                <a:solidFill>
                  <a:schemeClr val="bg2">
                    <a:lumMod val="10000"/>
                  </a:schemeClr>
                </a:solidFill>
              </a:rPr>
              <a:t>Technical Assistance for MHCs and other stakeholders</a:t>
            </a:r>
          </a:p>
          <a:p>
            <a:r>
              <a:rPr lang="en-US" sz="2000" dirty="0">
                <a:solidFill>
                  <a:schemeClr val="bg2">
                    <a:lumMod val="10000"/>
                  </a:schemeClr>
                </a:solidFill>
              </a:rPr>
              <a:t>Leadership</a:t>
            </a:r>
          </a:p>
          <a:p>
            <a:pPr lvl="1"/>
            <a:r>
              <a:rPr lang="en-US" sz="2000" dirty="0">
                <a:solidFill>
                  <a:schemeClr val="bg2">
                    <a:lumMod val="10000"/>
                  </a:schemeClr>
                </a:solidFill>
              </a:rPr>
              <a:t>Grants</a:t>
            </a:r>
          </a:p>
          <a:p>
            <a:pPr lvl="1"/>
            <a:r>
              <a:rPr lang="en-US" sz="2000" dirty="0">
                <a:solidFill>
                  <a:schemeClr val="bg2">
                    <a:lumMod val="10000"/>
                  </a:schemeClr>
                </a:solidFill>
              </a:rPr>
              <a:t>Technical assistance</a:t>
            </a:r>
          </a:p>
          <a:p>
            <a:pPr lvl="1"/>
            <a:r>
              <a:rPr lang="en-US" sz="2000" dirty="0">
                <a:solidFill>
                  <a:schemeClr val="bg2">
                    <a:lumMod val="10000"/>
                  </a:schemeClr>
                </a:solidFill>
              </a:rPr>
              <a:t>Community Diversion Coordinator Pilot Program</a:t>
            </a:r>
          </a:p>
          <a:p>
            <a:pPr lvl="1"/>
            <a:endParaRPr lang="en-US" sz="2000" dirty="0"/>
          </a:p>
          <a:p>
            <a:pPr lvl="1"/>
            <a:endParaRPr lang="en-US" sz="2000" dirty="0"/>
          </a:p>
          <a:p>
            <a:pPr lvl="1"/>
            <a:endParaRPr lang="en-US" sz="2000" dirty="0"/>
          </a:p>
        </p:txBody>
      </p:sp>
      <p:sp>
        <p:nvSpPr>
          <p:cNvPr id="4" name="Date Placeholder 3">
            <a:extLst>
              <a:ext uri="{FF2B5EF4-FFF2-40B4-BE49-F238E27FC236}">
                <a16:creationId xmlns:a16="http://schemas.microsoft.com/office/drawing/2014/main" id="{31670594-F528-4B09-AEA1-EDCE10206845}"/>
              </a:ext>
            </a:extLst>
          </p:cNvPr>
          <p:cNvSpPr>
            <a:spLocks noGrp="1"/>
          </p:cNvSpPr>
          <p:nvPr>
            <p:ph type="dt" sz="half" idx="10"/>
          </p:nvPr>
        </p:nvSpPr>
        <p:spPr>
          <a:xfrm rot="-5400000">
            <a:off x="-790169" y="1057083"/>
            <a:ext cx="218730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637DA66-7304-4E4D-83F9-9CAE31D3D421}" type="datetime1">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6/27/2023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6B5277A-2C2B-41FF-929C-834BBE7DCA97}"/>
              </a:ext>
            </a:extLst>
          </p:cNvPr>
          <p:cNvSpPr>
            <a:spLocks noGrp="1"/>
          </p:cNvSpPr>
          <p:nvPr>
            <p:ph type="sldNum" sz="quarter" idx="12"/>
          </p:nvPr>
        </p:nvSpPr>
        <p:spPr>
          <a:xfrm>
            <a:off x="73152" y="3379979"/>
            <a:ext cx="4572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A269E8B-337A-4583-A3FE-6F447D6E5C63}"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48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IM-2021.jpg">
            <a:extLst>
              <a:ext uri="{FF2B5EF4-FFF2-40B4-BE49-F238E27FC236}">
                <a16:creationId xmlns:a16="http://schemas.microsoft.com/office/drawing/2014/main" id="{8886DE13-9ED1-3D26-8DAC-572B0E32DC0A}"/>
              </a:ext>
            </a:extLst>
          </p:cNvPr>
          <p:cNvPicPr>
            <a:picLocks noGrp="1" noChangeAspect="1"/>
          </p:cNvPicPr>
          <p:nvPr>
            <p:ph idx="1"/>
          </p:nvPr>
        </p:nvPicPr>
        <p:blipFill>
          <a:blip r:embed="rId3"/>
          <a:stretch>
            <a:fillRect/>
          </a:stretch>
        </p:blipFill>
        <p:spPr>
          <a:xfrm>
            <a:off x="401444" y="1460836"/>
            <a:ext cx="11389112" cy="4133060"/>
          </a:xfrm>
        </p:spPr>
      </p:pic>
    </p:spTree>
    <p:extLst>
      <p:ext uri="{BB962C8B-B14F-4D97-AF65-F5344CB8AC3E}">
        <p14:creationId xmlns:p14="http://schemas.microsoft.com/office/powerpoint/2010/main" val="207857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ED3C-681D-46B4-BC89-C221B3368DB1}"/>
              </a:ext>
            </a:extLst>
          </p:cNvPr>
          <p:cNvSpPr>
            <a:spLocks noGrp="1"/>
          </p:cNvSpPr>
          <p:nvPr>
            <p:ph type="ctrTitle"/>
          </p:nvPr>
        </p:nvSpPr>
        <p:spPr/>
        <p:txBody>
          <a:bodyPr/>
          <a:lstStyle/>
          <a:p>
            <a:r>
              <a:rPr lang="en-US" dirty="0"/>
              <a:t>Why Mental Health Courts?</a:t>
            </a:r>
          </a:p>
        </p:txBody>
      </p:sp>
    </p:spTree>
    <p:extLst>
      <p:ext uri="{BB962C8B-B14F-4D97-AF65-F5344CB8AC3E}">
        <p14:creationId xmlns:p14="http://schemas.microsoft.com/office/powerpoint/2010/main" val="178415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A07A-092E-4FF8-B5C2-48462484B9D5}"/>
              </a:ext>
            </a:extLst>
          </p:cNvPr>
          <p:cNvSpPr>
            <a:spLocks noGrp="1"/>
          </p:cNvSpPr>
          <p:nvPr>
            <p:ph type="title"/>
          </p:nvPr>
        </p:nvSpPr>
        <p:spPr>
          <a:xfrm>
            <a:off x="729762" y="255933"/>
            <a:ext cx="9856176" cy="1049112"/>
          </a:xfrm>
        </p:spPr>
        <p:txBody>
          <a:bodyPr vert="horz" lIns="91440" tIns="45720" rIns="91440" bIns="45720" rtlCol="0" anchor="b">
            <a:normAutofit/>
          </a:bodyPr>
          <a:lstStyle/>
          <a:p>
            <a:r>
              <a:rPr lang="en-US" sz="4000" dirty="0">
                <a:solidFill>
                  <a:schemeClr val="tx1"/>
                </a:solidFill>
                <a:latin typeface="+mn-lt"/>
              </a:rPr>
              <a:t>Jails and Mental Illness – National View</a:t>
            </a:r>
          </a:p>
        </p:txBody>
      </p:sp>
      <p:graphicFrame>
        <p:nvGraphicFramePr>
          <p:cNvPr id="11" name="Content Placeholder 10">
            <a:extLst>
              <a:ext uri="{FF2B5EF4-FFF2-40B4-BE49-F238E27FC236}">
                <a16:creationId xmlns:a16="http://schemas.microsoft.com/office/drawing/2014/main" id="{B524B756-97A9-47E6-8FB7-59A5BFBDAC19}"/>
              </a:ext>
            </a:extLst>
          </p:cNvPr>
          <p:cNvGraphicFramePr>
            <a:graphicFrameLocks noGrp="1"/>
          </p:cNvGraphicFramePr>
          <p:nvPr>
            <p:ph sz="quarter" idx="13"/>
          </p:nvPr>
        </p:nvGraphicFramePr>
        <p:xfrm>
          <a:off x="442897" y="1525762"/>
          <a:ext cx="11306206" cy="424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B482CB1-EF70-4BD1-BC23-12C462C5DFCE}"/>
              </a:ext>
            </a:extLst>
          </p:cNvPr>
          <p:cNvSpPr txBox="1"/>
          <p:nvPr/>
        </p:nvSpPr>
        <p:spPr>
          <a:xfrm>
            <a:off x="3733874" y="5770226"/>
            <a:ext cx="3847951" cy="1015663"/>
          </a:xfrm>
          <a:prstGeom prst="rect">
            <a:avLst/>
          </a:prstGeom>
          <a:noFill/>
        </p:spPr>
        <p:txBody>
          <a:bodyPr wrap="square" rtlCol="0">
            <a:spAutoFit/>
          </a:bodyPr>
          <a:lstStyle/>
          <a:p>
            <a:pPr lvl="0" algn="ctr" defTabSz="949478">
              <a:defRPr/>
            </a:pPr>
            <a:r>
              <a:rPr lang="en-US" sz="4000" b="1" dirty="0"/>
              <a:t>NAMI</a:t>
            </a:r>
            <a:endParaRPr lang="en-US" sz="1000" dirty="0"/>
          </a:p>
          <a:p>
            <a:pPr lvl="0" algn="ctr" defTabSz="949478">
              <a:defRPr/>
            </a:pPr>
            <a:r>
              <a:rPr lang="en-US" sz="2000" dirty="0"/>
              <a:t>https://www.nami.org/mhstats</a:t>
            </a:r>
          </a:p>
        </p:txBody>
      </p:sp>
    </p:spTree>
    <p:extLst>
      <p:ext uri="{BB962C8B-B14F-4D97-AF65-F5344CB8AC3E}">
        <p14:creationId xmlns:p14="http://schemas.microsoft.com/office/powerpoint/2010/main" val="3840682086"/>
      </p:ext>
    </p:extLst>
  </p:cSld>
  <p:clrMapOvr>
    <a:masterClrMapping/>
  </p:clrMapOvr>
</p:sld>
</file>

<file path=ppt/theme/theme1.xml><?xml version="1.0" encoding="utf-8"?>
<a:theme xmlns:a="http://schemas.openxmlformats.org/drawingml/2006/main" name="Office Theme">
  <a:themeElements>
    <a:clrScheme name="JCMH 2">
      <a:dk1>
        <a:srgbClr val="073776"/>
      </a:dk1>
      <a:lt1>
        <a:sysClr val="window" lastClr="FFFFFF"/>
      </a:lt1>
      <a:dk2>
        <a:srgbClr val="44546A"/>
      </a:dk2>
      <a:lt2>
        <a:srgbClr val="E7E6E6"/>
      </a:lt2>
      <a:accent1>
        <a:srgbClr val="00A9F8"/>
      </a:accent1>
      <a:accent2>
        <a:srgbClr val="418BA7"/>
      </a:accent2>
      <a:accent3>
        <a:srgbClr val="009D57"/>
      </a:accent3>
      <a:accent4>
        <a:srgbClr val="969696"/>
      </a:accent4>
      <a:accent5>
        <a:srgbClr val="F7941E"/>
      </a:accent5>
      <a:accent6>
        <a:srgbClr val="073776"/>
      </a:accent6>
      <a:hlink>
        <a:srgbClr val="00A9F8"/>
      </a:hlink>
      <a:folHlink>
        <a:srgbClr val="00A9F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ed4d45-669a-401c-99cb-ad69055a544a" xsi:nil="true"/>
    <lcf76f155ced4ddcb4097134ff3c332f xmlns="ecc9bc1c-7b31-4a0a-9171-5ab8213418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E78F067C4F71408ED9A9F53F2D7A69" ma:contentTypeVersion="14" ma:contentTypeDescription="Create a new document." ma:contentTypeScope="" ma:versionID="ae8a1f2f5e454f36a16182c2e0174278">
  <xsd:schema xmlns:xsd="http://www.w3.org/2001/XMLSchema" xmlns:xs="http://www.w3.org/2001/XMLSchema" xmlns:p="http://schemas.microsoft.com/office/2006/metadata/properties" xmlns:ns2="f6ed4d45-669a-401c-99cb-ad69055a544a" xmlns:ns3="ecc9bc1c-7b31-4a0a-9171-5ab82134181d" targetNamespace="http://schemas.microsoft.com/office/2006/metadata/properties" ma:root="true" ma:fieldsID="689caf94c02a9be45d6ea0095d7eb6d0" ns2:_="" ns3:_="">
    <xsd:import namespace="f6ed4d45-669a-401c-99cb-ad69055a544a"/>
    <xsd:import namespace="ecc9bc1c-7b31-4a0a-9171-5ab82134181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d4d45-669a-401c-99cb-ad69055a54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85286f8-0ede-4404-a3e5-e79cebe5e12f}" ma:internalName="TaxCatchAll" ma:showField="CatchAllData" ma:web="f6ed4d45-669a-401c-99cb-ad69055a54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c9bc1c-7b31-4a0a-9171-5ab82134181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B11C0C-FFA4-439A-A827-2FB8160E6A2C}">
  <ds:schemaRefs>
    <ds:schemaRef ds:uri="http://schemas.microsoft.com/sharepoint/v3/contenttype/forms"/>
  </ds:schemaRefs>
</ds:datastoreItem>
</file>

<file path=customXml/itemProps2.xml><?xml version="1.0" encoding="utf-8"?>
<ds:datastoreItem xmlns:ds="http://schemas.openxmlformats.org/officeDocument/2006/customXml" ds:itemID="{9C173546-9252-4534-81DD-AD9D11556ECA}">
  <ds:schemaRefs>
    <ds:schemaRef ds:uri="ecc9bc1c-7b31-4a0a-9171-5ab82134181d"/>
    <ds:schemaRef ds:uri="f6ed4d45-669a-401c-99cb-ad69055a54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FE641A-36A1-41D1-9187-EC34BC468E78}">
  <ds:schemaRefs>
    <ds:schemaRef ds:uri="ecc9bc1c-7b31-4a0a-9171-5ab82134181d"/>
    <ds:schemaRef ds:uri="f6ed4d45-669a-401c-99cb-ad69055a54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5707</TotalTime>
  <Words>3237</Words>
  <Application>Microsoft Office PowerPoint</Application>
  <PresentationFormat>Widescreen</PresentationFormat>
  <Paragraphs>329</Paragraphs>
  <Slides>46</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Calibri Light</vt:lpstr>
      <vt:lpstr>helvetica neue</vt:lpstr>
      <vt:lpstr>Lato</vt:lpstr>
      <vt:lpstr>Open Sans</vt:lpstr>
      <vt:lpstr>proxima-nova</vt:lpstr>
      <vt:lpstr>Raleway</vt:lpstr>
      <vt:lpstr>Symbol</vt:lpstr>
      <vt:lpstr>Times New Roman</vt:lpstr>
      <vt:lpstr>Verdana</vt:lpstr>
      <vt:lpstr>Wingdings</vt:lpstr>
      <vt:lpstr>Office Theme</vt:lpstr>
      <vt:lpstr>It’s a Great Day to Save Lives (with a Mental Health Court) </vt:lpstr>
      <vt:lpstr>Content Warning:  Suicide, Sexual Abuse, Substance Use</vt:lpstr>
      <vt:lpstr>PowerPoint Presentation</vt:lpstr>
      <vt:lpstr>The Need for a Commission on Mental Health</vt:lpstr>
      <vt:lpstr>A historic  joint hearing</vt:lpstr>
      <vt:lpstr>First  Five  Years</vt:lpstr>
      <vt:lpstr>PowerPoint Presentation</vt:lpstr>
      <vt:lpstr>Why Mental Health Courts?</vt:lpstr>
      <vt:lpstr>Jails and Mental Illness – National View</vt:lpstr>
      <vt:lpstr>Jails and Mental Illness – National View</vt:lpstr>
      <vt:lpstr>Why do mental health courts matter?  </vt:lpstr>
      <vt:lpstr>Getting a Different Outcome</vt:lpstr>
      <vt:lpstr>PowerPoint Presentation</vt:lpstr>
      <vt:lpstr>Mental Health Court Analysis</vt:lpstr>
      <vt:lpstr>Mental Health Court 10-Step Guide</vt:lpstr>
      <vt:lpstr>MHC Step 1: Understand the Concept</vt:lpstr>
      <vt:lpstr>MHC Step 2: Collect the Data</vt:lpstr>
      <vt:lpstr>MHC Step 3: Map Community Resources</vt:lpstr>
      <vt:lpstr>MHC Step 4: Select the Team</vt:lpstr>
      <vt:lpstr>MHC Step 5: Train the Team</vt:lpstr>
      <vt:lpstr>Mental Illness</vt:lpstr>
      <vt:lpstr>Intellectual Disability</vt:lpstr>
      <vt:lpstr>Developmental Disability</vt:lpstr>
      <vt:lpstr>PowerPoint Presentation</vt:lpstr>
      <vt:lpstr>PowerPoint Presentation</vt:lpstr>
      <vt:lpstr>PowerPoint Presentation</vt:lpstr>
      <vt:lpstr>PowerPoint Presentation</vt:lpstr>
      <vt:lpstr>PowerPoint Presentation</vt:lpstr>
      <vt:lpstr>PowerPoint Presentation</vt:lpstr>
      <vt:lpstr>MHC Step 6: Identify Participants</vt:lpstr>
      <vt:lpstr>MHC Step 7: Plan the Program</vt:lpstr>
      <vt:lpstr>MHC Step 8: Document the Work</vt:lpstr>
      <vt:lpstr>MHC Step 9: Find Funding</vt:lpstr>
      <vt:lpstr>MHC Step 10: Register the Court*</vt:lpstr>
      <vt:lpstr>Think About the Children</vt:lpstr>
      <vt:lpstr>Juvenile Mental Health Courts</vt:lpstr>
      <vt:lpstr>Tarrant County Project SAFeR</vt:lpstr>
      <vt:lpstr>Tarrant County Project SAFeR</vt:lpstr>
      <vt:lpstr>Tarrant County Project SAFeR</vt:lpstr>
      <vt:lpstr>Tarrant County Project SAFeR</vt:lpstr>
      <vt:lpstr>Tarrant County Project SAFeR</vt:lpstr>
      <vt:lpstr>Tarrant County Project SAFeR</vt:lpstr>
      <vt:lpstr>Resources</vt:lpstr>
      <vt:lpstr>PowerPoint Presentation</vt:lpstr>
      <vt:lpstr>PowerPoint Presentation</vt:lpstr>
      <vt:lpstr>Contact us  Hon. Brent Carr: judgebcarr@gmail.com Kristi Taylor: Kristi.taylor@txcourts.gov Molly Davis: molly.davis@txcourts.gov  www.texasjcmh.gov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Rose McBride</cp:lastModifiedBy>
  <cp:revision>281</cp:revision>
  <dcterms:created xsi:type="dcterms:W3CDTF">2019-01-22T13:57:37Z</dcterms:created>
  <dcterms:modified xsi:type="dcterms:W3CDTF">2023-06-27T21:05:16Z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0x01010031E78F067C4F71408ED9A9F53F2D7A69</vt:lpwstr>
  </property>
  <property fmtid="{D5CDD505-2E9C-101B-9397-08002B2CF9AE}" pid="3" name="Order">
    <vt:r8>6696200</vt:r8>
  </property>
  <property fmtid="{D5CDD505-2E9C-101B-9397-08002B2CF9AE}" pid="4" name="MediaServiceImageTags">
    <vt:lpwstr/>
  </property>
</Properties>
</file>