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3" r:id="rId2"/>
    <p:sldId id="283" r:id="rId3"/>
    <p:sldId id="274" r:id="rId4"/>
    <p:sldId id="285" r:id="rId5"/>
    <p:sldId id="286" r:id="rId6"/>
    <p:sldId id="257" r:id="rId7"/>
    <p:sldId id="265" r:id="rId8"/>
    <p:sldId id="287" r:id="rId9"/>
    <p:sldId id="269" r:id="rId10"/>
    <p:sldId id="270" r:id="rId11"/>
    <p:sldId id="271" r:id="rId12"/>
    <p:sldId id="279" r:id="rId13"/>
    <p:sldId id="276" r:id="rId14"/>
    <p:sldId id="288" r:id="rId15"/>
    <p:sldId id="289" r:id="rId16"/>
    <p:sldId id="291" r:id="rId17"/>
    <p:sldId id="268" r:id="rId18"/>
    <p:sldId id="282"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p:scale>
          <a:sx n="75" d="100"/>
          <a:sy n="75" d="100"/>
        </p:scale>
        <p:origin x="251"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2A1FD1-86D2-4BF3-8074-E4159CD1FED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0A8302E-8E3F-4E80-B35C-7F26D0E05E6B}">
      <dgm:prSet/>
      <dgm:spPr/>
      <dgm:t>
        <a:bodyPr/>
        <a:lstStyle/>
        <a:p>
          <a:r>
            <a:rPr lang="en-US" b="1" dirty="0"/>
            <a:t>23.4% </a:t>
          </a:r>
          <a:r>
            <a:rPr lang="en-US" dirty="0"/>
            <a:t>of U.S. adults experienced mental illness - ≤</a:t>
          </a:r>
          <a:r>
            <a:rPr lang="en-US" b="1" dirty="0"/>
            <a:t>1 in 5 adults; 16.5% (1 in 7) </a:t>
          </a:r>
          <a:r>
            <a:rPr lang="en-US" dirty="0"/>
            <a:t>kids 6-17   </a:t>
          </a:r>
        </a:p>
      </dgm:t>
    </dgm:pt>
    <dgm:pt modelId="{3A643665-4A4A-4025-A1F0-94E62CB1DC24}" type="parTrans" cxnId="{3441643C-C003-471E-8C1C-7C8A09875A76}">
      <dgm:prSet/>
      <dgm:spPr/>
      <dgm:t>
        <a:bodyPr/>
        <a:lstStyle/>
        <a:p>
          <a:endParaRPr lang="en-US"/>
        </a:p>
      </dgm:t>
    </dgm:pt>
    <dgm:pt modelId="{9783CF12-5FDC-465D-8561-5BA88D7DDA8A}" type="sibTrans" cxnId="{3441643C-C003-471E-8C1C-7C8A09875A76}">
      <dgm:prSet/>
      <dgm:spPr/>
      <dgm:t>
        <a:bodyPr/>
        <a:lstStyle/>
        <a:p>
          <a:endParaRPr lang="en-US"/>
        </a:p>
      </dgm:t>
    </dgm:pt>
    <dgm:pt modelId="{A40F9903-429B-4816-834E-D1012D5A3075}">
      <dgm:prSet/>
      <dgm:spPr/>
      <dgm:t>
        <a:bodyPr/>
        <a:lstStyle/>
        <a:p>
          <a:r>
            <a:rPr lang="en-US" b="1" dirty="0"/>
            <a:t>5.6% </a:t>
          </a:r>
          <a:r>
            <a:rPr lang="en-US" dirty="0"/>
            <a:t>of U.S. adults experienced severe mental illness - </a:t>
          </a:r>
          <a:r>
            <a:rPr lang="en-US" b="1" dirty="0"/>
            <a:t>1 in 20 adults</a:t>
          </a:r>
          <a:r>
            <a:rPr lang="en-US" dirty="0"/>
            <a:t>.</a:t>
          </a:r>
        </a:p>
      </dgm:t>
    </dgm:pt>
    <dgm:pt modelId="{D47AD6D0-2BF3-4010-9D10-A5211FDD9B98}" type="parTrans" cxnId="{598883F9-8358-46B5-AE56-9B2CFF5FAB2E}">
      <dgm:prSet/>
      <dgm:spPr/>
      <dgm:t>
        <a:bodyPr/>
        <a:lstStyle/>
        <a:p>
          <a:endParaRPr lang="en-US"/>
        </a:p>
      </dgm:t>
    </dgm:pt>
    <dgm:pt modelId="{3A2AEE21-4EA3-4763-97F3-4A6D561B723B}" type="sibTrans" cxnId="{598883F9-8358-46B5-AE56-9B2CFF5FAB2E}">
      <dgm:prSet/>
      <dgm:spPr/>
      <dgm:t>
        <a:bodyPr/>
        <a:lstStyle/>
        <a:p>
          <a:endParaRPr lang="en-US"/>
        </a:p>
      </dgm:t>
    </dgm:pt>
    <dgm:pt modelId="{567ED6F5-809D-4C87-BE64-E54F1D66C3E8}">
      <dgm:prSet/>
      <dgm:spPr/>
      <dgm:t>
        <a:bodyPr/>
        <a:lstStyle/>
        <a:p>
          <a:r>
            <a:rPr lang="en-US" b="1" dirty="0"/>
            <a:t>3.8% </a:t>
          </a:r>
          <a:r>
            <a:rPr lang="en-US" dirty="0"/>
            <a:t>of U.S. adults experienced a co-occurring substance use disorder</a:t>
          </a:r>
        </a:p>
      </dgm:t>
    </dgm:pt>
    <dgm:pt modelId="{F2198DCB-46CA-44A2-937D-B0B8EC3CCBBD}" type="parTrans" cxnId="{6353C1D0-B30E-4F9C-8F2C-FB51935921EF}">
      <dgm:prSet/>
      <dgm:spPr/>
      <dgm:t>
        <a:bodyPr/>
        <a:lstStyle/>
        <a:p>
          <a:endParaRPr lang="en-US"/>
        </a:p>
      </dgm:t>
    </dgm:pt>
    <dgm:pt modelId="{A2A9426F-2403-410B-8AC9-E6F6398A2CB8}" type="sibTrans" cxnId="{6353C1D0-B30E-4F9C-8F2C-FB51935921EF}">
      <dgm:prSet/>
      <dgm:spPr/>
      <dgm:t>
        <a:bodyPr/>
        <a:lstStyle/>
        <a:p>
          <a:endParaRPr lang="en-US"/>
        </a:p>
      </dgm:t>
    </dgm:pt>
    <dgm:pt modelId="{724984C7-CFD6-4720-992B-3B39B321B40E}">
      <dgm:prSet/>
      <dgm:spPr/>
      <dgm:t>
        <a:bodyPr/>
        <a:lstStyle/>
        <a:p>
          <a:r>
            <a:rPr lang="en-US" b="1" dirty="0"/>
            <a:t>50%</a:t>
          </a:r>
          <a:r>
            <a:rPr lang="en-US" dirty="0"/>
            <a:t> of all lifetime mental illness begins by age 14, and 75% by 24</a:t>
          </a:r>
        </a:p>
      </dgm:t>
    </dgm:pt>
    <dgm:pt modelId="{6018D7D8-CF14-47A5-9F86-CA31D9C429F8}" type="parTrans" cxnId="{C6BACA9A-17A0-47FA-B48E-1FC5646E1758}">
      <dgm:prSet/>
      <dgm:spPr/>
      <dgm:t>
        <a:bodyPr/>
        <a:lstStyle/>
        <a:p>
          <a:endParaRPr lang="en-US"/>
        </a:p>
      </dgm:t>
    </dgm:pt>
    <dgm:pt modelId="{8F8EC301-26ED-459A-A1E3-6A8E83083C33}" type="sibTrans" cxnId="{C6BACA9A-17A0-47FA-B48E-1FC5646E1758}">
      <dgm:prSet/>
      <dgm:spPr/>
      <dgm:t>
        <a:bodyPr/>
        <a:lstStyle/>
        <a:p>
          <a:endParaRPr lang="en-US"/>
        </a:p>
      </dgm:t>
    </dgm:pt>
    <dgm:pt modelId="{BB7ECFF6-241C-41C5-87B5-B8F0E2C92B63}" type="pres">
      <dgm:prSet presAssocID="{C42A1FD1-86D2-4BF3-8074-E4159CD1FED5}" presName="vert0" presStyleCnt="0">
        <dgm:presLayoutVars>
          <dgm:dir/>
          <dgm:animOne val="branch"/>
          <dgm:animLvl val="lvl"/>
        </dgm:presLayoutVars>
      </dgm:prSet>
      <dgm:spPr/>
    </dgm:pt>
    <dgm:pt modelId="{32B42C75-792A-4054-8639-8A0F6339393B}" type="pres">
      <dgm:prSet presAssocID="{D0A8302E-8E3F-4E80-B35C-7F26D0E05E6B}" presName="thickLine" presStyleLbl="alignNode1" presStyleIdx="0" presStyleCnt="4"/>
      <dgm:spPr/>
    </dgm:pt>
    <dgm:pt modelId="{9FE23B83-D5CF-4FDA-A66E-AA64A274339F}" type="pres">
      <dgm:prSet presAssocID="{D0A8302E-8E3F-4E80-B35C-7F26D0E05E6B}" presName="horz1" presStyleCnt="0"/>
      <dgm:spPr/>
    </dgm:pt>
    <dgm:pt modelId="{87E32F20-6125-49B4-B0F8-BD214467BC6C}" type="pres">
      <dgm:prSet presAssocID="{D0A8302E-8E3F-4E80-B35C-7F26D0E05E6B}" presName="tx1" presStyleLbl="revTx" presStyleIdx="0" presStyleCnt="4"/>
      <dgm:spPr/>
    </dgm:pt>
    <dgm:pt modelId="{832BD1CA-8361-477E-BA2A-E1F67CF6F6B0}" type="pres">
      <dgm:prSet presAssocID="{D0A8302E-8E3F-4E80-B35C-7F26D0E05E6B}" presName="vert1" presStyleCnt="0"/>
      <dgm:spPr/>
    </dgm:pt>
    <dgm:pt modelId="{D32BB22A-1947-48E9-928E-0AE78E9D2D8A}" type="pres">
      <dgm:prSet presAssocID="{A40F9903-429B-4816-834E-D1012D5A3075}" presName="thickLine" presStyleLbl="alignNode1" presStyleIdx="1" presStyleCnt="4"/>
      <dgm:spPr/>
    </dgm:pt>
    <dgm:pt modelId="{E0D9A914-95C7-4081-B232-405B9B918132}" type="pres">
      <dgm:prSet presAssocID="{A40F9903-429B-4816-834E-D1012D5A3075}" presName="horz1" presStyleCnt="0"/>
      <dgm:spPr/>
    </dgm:pt>
    <dgm:pt modelId="{AB5DB571-E5EF-4DDD-AD60-34C0A53A529B}" type="pres">
      <dgm:prSet presAssocID="{A40F9903-429B-4816-834E-D1012D5A3075}" presName="tx1" presStyleLbl="revTx" presStyleIdx="1" presStyleCnt="4"/>
      <dgm:spPr/>
    </dgm:pt>
    <dgm:pt modelId="{D32F8437-B763-4C5E-A761-FA69E3E0C56A}" type="pres">
      <dgm:prSet presAssocID="{A40F9903-429B-4816-834E-D1012D5A3075}" presName="vert1" presStyleCnt="0"/>
      <dgm:spPr/>
    </dgm:pt>
    <dgm:pt modelId="{77BF6506-1523-4E22-86C6-6EAD84955F20}" type="pres">
      <dgm:prSet presAssocID="{567ED6F5-809D-4C87-BE64-E54F1D66C3E8}" presName="thickLine" presStyleLbl="alignNode1" presStyleIdx="2" presStyleCnt="4"/>
      <dgm:spPr/>
    </dgm:pt>
    <dgm:pt modelId="{6D19D901-0263-46A6-9DD0-76DF2E566CE1}" type="pres">
      <dgm:prSet presAssocID="{567ED6F5-809D-4C87-BE64-E54F1D66C3E8}" presName="horz1" presStyleCnt="0"/>
      <dgm:spPr/>
    </dgm:pt>
    <dgm:pt modelId="{AD719C23-F485-40F0-8220-1274C47B461F}" type="pres">
      <dgm:prSet presAssocID="{567ED6F5-809D-4C87-BE64-E54F1D66C3E8}" presName="tx1" presStyleLbl="revTx" presStyleIdx="2" presStyleCnt="4"/>
      <dgm:spPr/>
    </dgm:pt>
    <dgm:pt modelId="{9F555A10-ADAA-4CC3-83F7-700FCC63AAD6}" type="pres">
      <dgm:prSet presAssocID="{567ED6F5-809D-4C87-BE64-E54F1D66C3E8}" presName="vert1" presStyleCnt="0"/>
      <dgm:spPr/>
    </dgm:pt>
    <dgm:pt modelId="{BBD6FCE8-6543-4FDE-B685-26308E39E2A4}" type="pres">
      <dgm:prSet presAssocID="{724984C7-CFD6-4720-992B-3B39B321B40E}" presName="thickLine" presStyleLbl="alignNode1" presStyleIdx="3" presStyleCnt="4"/>
      <dgm:spPr/>
    </dgm:pt>
    <dgm:pt modelId="{EC439ADC-EBD6-40DB-8692-9A06A1BD8D0E}" type="pres">
      <dgm:prSet presAssocID="{724984C7-CFD6-4720-992B-3B39B321B40E}" presName="horz1" presStyleCnt="0"/>
      <dgm:spPr/>
    </dgm:pt>
    <dgm:pt modelId="{DCB94160-1BA6-4FCB-AFAA-F53771788828}" type="pres">
      <dgm:prSet presAssocID="{724984C7-CFD6-4720-992B-3B39B321B40E}" presName="tx1" presStyleLbl="revTx" presStyleIdx="3" presStyleCnt="4"/>
      <dgm:spPr/>
    </dgm:pt>
    <dgm:pt modelId="{FB43E24F-68C6-4292-B295-8493F001B18C}" type="pres">
      <dgm:prSet presAssocID="{724984C7-CFD6-4720-992B-3B39B321B40E}" presName="vert1" presStyleCnt="0"/>
      <dgm:spPr/>
    </dgm:pt>
  </dgm:ptLst>
  <dgm:cxnLst>
    <dgm:cxn modelId="{6D14B732-D9B4-4DD3-B638-D33694D6ABB2}" type="presOf" srcId="{567ED6F5-809D-4C87-BE64-E54F1D66C3E8}" destId="{AD719C23-F485-40F0-8220-1274C47B461F}" srcOrd="0" destOrd="0" presId="urn:microsoft.com/office/officeart/2008/layout/LinedList"/>
    <dgm:cxn modelId="{3441643C-C003-471E-8C1C-7C8A09875A76}" srcId="{C42A1FD1-86D2-4BF3-8074-E4159CD1FED5}" destId="{D0A8302E-8E3F-4E80-B35C-7F26D0E05E6B}" srcOrd="0" destOrd="0" parTransId="{3A643665-4A4A-4025-A1F0-94E62CB1DC24}" sibTransId="{9783CF12-5FDC-465D-8561-5BA88D7DDA8A}"/>
    <dgm:cxn modelId="{4663573F-A39D-466C-8F4C-E7D92DC9F383}" type="presOf" srcId="{A40F9903-429B-4816-834E-D1012D5A3075}" destId="{AB5DB571-E5EF-4DDD-AD60-34C0A53A529B}" srcOrd="0" destOrd="0" presId="urn:microsoft.com/office/officeart/2008/layout/LinedList"/>
    <dgm:cxn modelId="{00368945-B4D6-4FDE-93B3-D900FF1D737C}" type="presOf" srcId="{C42A1FD1-86D2-4BF3-8074-E4159CD1FED5}" destId="{BB7ECFF6-241C-41C5-87B5-B8F0E2C92B63}" srcOrd="0" destOrd="0" presId="urn:microsoft.com/office/officeart/2008/layout/LinedList"/>
    <dgm:cxn modelId="{C337AA48-673D-49AF-85F2-E61EA0E3CDE5}" type="presOf" srcId="{724984C7-CFD6-4720-992B-3B39B321B40E}" destId="{DCB94160-1BA6-4FCB-AFAA-F53771788828}" srcOrd="0" destOrd="0" presId="urn:microsoft.com/office/officeart/2008/layout/LinedList"/>
    <dgm:cxn modelId="{C6BACA9A-17A0-47FA-B48E-1FC5646E1758}" srcId="{C42A1FD1-86D2-4BF3-8074-E4159CD1FED5}" destId="{724984C7-CFD6-4720-992B-3B39B321B40E}" srcOrd="3" destOrd="0" parTransId="{6018D7D8-CF14-47A5-9F86-CA31D9C429F8}" sibTransId="{8F8EC301-26ED-459A-A1E3-6A8E83083C33}"/>
    <dgm:cxn modelId="{B24BC69E-4AAB-4760-AD94-F7363638FDB1}" type="presOf" srcId="{D0A8302E-8E3F-4E80-B35C-7F26D0E05E6B}" destId="{87E32F20-6125-49B4-B0F8-BD214467BC6C}" srcOrd="0" destOrd="0" presId="urn:microsoft.com/office/officeart/2008/layout/LinedList"/>
    <dgm:cxn modelId="{6353C1D0-B30E-4F9C-8F2C-FB51935921EF}" srcId="{C42A1FD1-86D2-4BF3-8074-E4159CD1FED5}" destId="{567ED6F5-809D-4C87-BE64-E54F1D66C3E8}" srcOrd="2" destOrd="0" parTransId="{F2198DCB-46CA-44A2-937D-B0B8EC3CCBBD}" sibTransId="{A2A9426F-2403-410B-8AC9-E6F6398A2CB8}"/>
    <dgm:cxn modelId="{598883F9-8358-46B5-AE56-9B2CFF5FAB2E}" srcId="{C42A1FD1-86D2-4BF3-8074-E4159CD1FED5}" destId="{A40F9903-429B-4816-834E-D1012D5A3075}" srcOrd="1" destOrd="0" parTransId="{D47AD6D0-2BF3-4010-9D10-A5211FDD9B98}" sibTransId="{3A2AEE21-4EA3-4763-97F3-4A6D561B723B}"/>
    <dgm:cxn modelId="{DC5FCDA2-0504-4BFB-AD91-4221310F4F8E}" type="presParOf" srcId="{BB7ECFF6-241C-41C5-87B5-B8F0E2C92B63}" destId="{32B42C75-792A-4054-8639-8A0F6339393B}" srcOrd="0" destOrd="0" presId="urn:microsoft.com/office/officeart/2008/layout/LinedList"/>
    <dgm:cxn modelId="{DEDEE174-424A-4441-A21C-66E17097EDE7}" type="presParOf" srcId="{BB7ECFF6-241C-41C5-87B5-B8F0E2C92B63}" destId="{9FE23B83-D5CF-4FDA-A66E-AA64A274339F}" srcOrd="1" destOrd="0" presId="urn:microsoft.com/office/officeart/2008/layout/LinedList"/>
    <dgm:cxn modelId="{80246F00-86BD-4F5D-860E-EA1A8E090713}" type="presParOf" srcId="{9FE23B83-D5CF-4FDA-A66E-AA64A274339F}" destId="{87E32F20-6125-49B4-B0F8-BD214467BC6C}" srcOrd="0" destOrd="0" presId="urn:microsoft.com/office/officeart/2008/layout/LinedList"/>
    <dgm:cxn modelId="{7CC8610C-D8C0-44E4-9BF5-FCB2234ACCE4}" type="presParOf" srcId="{9FE23B83-D5CF-4FDA-A66E-AA64A274339F}" destId="{832BD1CA-8361-477E-BA2A-E1F67CF6F6B0}" srcOrd="1" destOrd="0" presId="urn:microsoft.com/office/officeart/2008/layout/LinedList"/>
    <dgm:cxn modelId="{525E5682-5FCE-4A02-AEC4-A6CD92BB22F3}" type="presParOf" srcId="{BB7ECFF6-241C-41C5-87B5-B8F0E2C92B63}" destId="{D32BB22A-1947-48E9-928E-0AE78E9D2D8A}" srcOrd="2" destOrd="0" presId="urn:microsoft.com/office/officeart/2008/layout/LinedList"/>
    <dgm:cxn modelId="{7ACB9F7E-EADC-432D-A69A-3CB1E46756E3}" type="presParOf" srcId="{BB7ECFF6-241C-41C5-87B5-B8F0E2C92B63}" destId="{E0D9A914-95C7-4081-B232-405B9B918132}" srcOrd="3" destOrd="0" presId="urn:microsoft.com/office/officeart/2008/layout/LinedList"/>
    <dgm:cxn modelId="{250136DE-3AF6-4737-9BEF-57479B58840B}" type="presParOf" srcId="{E0D9A914-95C7-4081-B232-405B9B918132}" destId="{AB5DB571-E5EF-4DDD-AD60-34C0A53A529B}" srcOrd="0" destOrd="0" presId="urn:microsoft.com/office/officeart/2008/layout/LinedList"/>
    <dgm:cxn modelId="{66E9FEBD-E44B-4739-AB21-F33BD6131990}" type="presParOf" srcId="{E0D9A914-95C7-4081-B232-405B9B918132}" destId="{D32F8437-B763-4C5E-A761-FA69E3E0C56A}" srcOrd="1" destOrd="0" presId="urn:microsoft.com/office/officeart/2008/layout/LinedList"/>
    <dgm:cxn modelId="{C16FEDAD-B995-462D-AD77-DB6EF097F5E6}" type="presParOf" srcId="{BB7ECFF6-241C-41C5-87B5-B8F0E2C92B63}" destId="{77BF6506-1523-4E22-86C6-6EAD84955F20}" srcOrd="4" destOrd="0" presId="urn:microsoft.com/office/officeart/2008/layout/LinedList"/>
    <dgm:cxn modelId="{8DC1C83B-4909-465E-9223-4FF85BC4DD6E}" type="presParOf" srcId="{BB7ECFF6-241C-41C5-87B5-B8F0E2C92B63}" destId="{6D19D901-0263-46A6-9DD0-76DF2E566CE1}" srcOrd="5" destOrd="0" presId="urn:microsoft.com/office/officeart/2008/layout/LinedList"/>
    <dgm:cxn modelId="{FEA93BAF-8FC7-484A-AF5A-BA7ED1EFA647}" type="presParOf" srcId="{6D19D901-0263-46A6-9DD0-76DF2E566CE1}" destId="{AD719C23-F485-40F0-8220-1274C47B461F}" srcOrd="0" destOrd="0" presId="urn:microsoft.com/office/officeart/2008/layout/LinedList"/>
    <dgm:cxn modelId="{4737FAA8-E59F-45AE-8D70-83E815D78D29}" type="presParOf" srcId="{6D19D901-0263-46A6-9DD0-76DF2E566CE1}" destId="{9F555A10-ADAA-4CC3-83F7-700FCC63AAD6}" srcOrd="1" destOrd="0" presId="urn:microsoft.com/office/officeart/2008/layout/LinedList"/>
    <dgm:cxn modelId="{F16C56CA-54C1-4E0E-AA87-AE674CCE4906}" type="presParOf" srcId="{BB7ECFF6-241C-41C5-87B5-B8F0E2C92B63}" destId="{BBD6FCE8-6543-4FDE-B685-26308E39E2A4}" srcOrd="6" destOrd="0" presId="urn:microsoft.com/office/officeart/2008/layout/LinedList"/>
    <dgm:cxn modelId="{C46A0CA1-789E-4975-BC29-7116BE2336D6}" type="presParOf" srcId="{BB7ECFF6-241C-41C5-87B5-B8F0E2C92B63}" destId="{EC439ADC-EBD6-40DB-8692-9A06A1BD8D0E}" srcOrd="7" destOrd="0" presId="urn:microsoft.com/office/officeart/2008/layout/LinedList"/>
    <dgm:cxn modelId="{591BF86A-B013-42AB-AA76-E71BCFAFACB3}" type="presParOf" srcId="{EC439ADC-EBD6-40DB-8692-9A06A1BD8D0E}" destId="{DCB94160-1BA6-4FCB-AFAA-F53771788828}" srcOrd="0" destOrd="0" presId="urn:microsoft.com/office/officeart/2008/layout/LinedList"/>
    <dgm:cxn modelId="{0C0D4DA6-6C33-49DC-A8C5-085ACE4B1339}" type="presParOf" srcId="{EC439ADC-EBD6-40DB-8692-9A06A1BD8D0E}" destId="{FB43E24F-68C6-4292-B295-8493F001B18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42C75-792A-4054-8639-8A0F6339393B}">
      <dsp:nvSpPr>
        <dsp:cNvPr id="0" name=""/>
        <dsp:cNvSpPr/>
      </dsp:nvSpPr>
      <dsp:spPr>
        <a:xfrm>
          <a:off x="0" y="0"/>
          <a:ext cx="451354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E32F20-6125-49B4-B0F8-BD214467BC6C}">
      <dsp:nvSpPr>
        <dsp:cNvPr id="0" name=""/>
        <dsp:cNvSpPr/>
      </dsp:nvSpPr>
      <dsp:spPr>
        <a:xfrm>
          <a:off x="0" y="0"/>
          <a:ext cx="4513541" cy="1212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23.4% </a:t>
          </a:r>
          <a:r>
            <a:rPr lang="en-US" sz="2200" kern="1200" dirty="0"/>
            <a:t>of U.S. adults experienced mental illness - ≤</a:t>
          </a:r>
          <a:r>
            <a:rPr lang="en-US" sz="2200" b="1" kern="1200" dirty="0"/>
            <a:t>1 in 5 adults; 16.5% (1 in 7) </a:t>
          </a:r>
          <a:r>
            <a:rPr lang="en-US" sz="2200" kern="1200" dirty="0"/>
            <a:t>kids 6-17   </a:t>
          </a:r>
        </a:p>
      </dsp:txBody>
      <dsp:txXfrm>
        <a:off x="0" y="0"/>
        <a:ext cx="4513541" cy="1212144"/>
      </dsp:txXfrm>
    </dsp:sp>
    <dsp:sp modelId="{D32BB22A-1947-48E9-928E-0AE78E9D2D8A}">
      <dsp:nvSpPr>
        <dsp:cNvPr id="0" name=""/>
        <dsp:cNvSpPr/>
      </dsp:nvSpPr>
      <dsp:spPr>
        <a:xfrm>
          <a:off x="0" y="1212144"/>
          <a:ext cx="451354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5DB571-E5EF-4DDD-AD60-34C0A53A529B}">
      <dsp:nvSpPr>
        <dsp:cNvPr id="0" name=""/>
        <dsp:cNvSpPr/>
      </dsp:nvSpPr>
      <dsp:spPr>
        <a:xfrm>
          <a:off x="0" y="1212144"/>
          <a:ext cx="4513541" cy="1212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5.6% </a:t>
          </a:r>
          <a:r>
            <a:rPr lang="en-US" sz="2200" kern="1200" dirty="0"/>
            <a:t>of U.S. adults experienced severe mental illness - </a:t>
          </a:r>
          <a:r>
            <a:rPr lang="en-US" sz="2200" b="1" kern="1200" dirty="0"/>
            <a:t>1 in 20 adults</a:t>
          </a:r>
          <a:r>
            <a:rPr lang="en-US" sz="2200" kern="1200" dirty="0"/>
            <a:t>.</a:t>
          </a:r>
        </a:p>
      </dsp:txBody>
      <dsp:txXfrm>
        <a:off x="0" y="1212144"/>
        <a:ext cx="4513541" cy="1212144"/>
      </dsp:txXfrm>
    </dsp:sp>
    <dsp:sp modelId="{77BF6506-1523-4E22-86C6-6EAD84955F20}">
      <dsp:nvSpPr>
        <dsp:cNvPr id="0" name=""/>
        <dsp:cNvSpPr/>
      </dsp:nvSpPr>
      <dsp:spPr>
        <a:xfrm>
          <a:off x="0" y="2424289"/>
          <a:ext cx="451354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719C23-F485-40F0-8220-1274C47B461F}">
      <dsp:nvSpPr>
        <dsp:cNvPr id="0" name=""/>
        <dsp:cNvSpPr/>
      </dsp:nvSpPr>
      <dsp:spPr>
        <a:xfrm>
          <a:off x="0" y="2424289"/>
          <a:ext cx="4513541" cy="1212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3.8% </a:t>
          </a:r>
          <a:r>
            <a:rPr lang="en-US" sz="2200" kern="1200" dirty="0"/>
            <a:t>of U.S. adults experienced a co-occurring substance use disorder</a:t>
          </a:r>
        </a:p>
      </dsp:txBody>
      <dsp:txXfrm>
        <a:off x="0" y="2424289"/>
        <a:ext cx="4513541" cy="1212144"/>
      </dsp:txXfrm>
    </dsp:sp>
    <dsp:sp modelId="{BBD6FCE8-6543-4FDE-B685-26308E39E2A4}">
      <dsp:nvSpPr>
        <dsp:cNvPr id="0" name=""/>
        <dsp:cNvSpPr/>
      </dsp:nvSpPr>
      <dsp:spPr>
        <a:xfrm>
          <a:off x="0" y="3636434"/>
          <a:ext cx="4513541"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B94160-1BA6-4FCB-AFAA-F53771788828}">
      <dsp:nvSpPr>
        <dsp:cNvPr id="0" name=""/>
        <dsp:cNvSpPr/>
      </dsp:nvSpPr>
      <dsp:spPr>
        <a:xfrm>
          <a:off x="0" y="3636434"/>
          <a:ext cx="4513541" cy="1212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50%</a:t>
          </a:r>
          <a:r>
            <a:rPr lang="en-US" sz="2200" kern="1200" dirty="0"/>
            <a:t> of all lifetime mental illness begins by age 14, and 75% by 24</a:t>
          </a:r>
        </a:p>
      </dsp:txBody>
      <dsp:txXfrm>
        <a:off x="0" y="3636434"/>
        <a:ext cx="4513541" cy="121214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6/23/2026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6/23/2026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6/23/2026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www.bjs.gov/content/pub/pdf/imhprpji1112.pdf" TargetMode="Externa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43DD2-F105-46C2-8FEC-5A4CDA48A60F}"/>
              </a:ext>
            </a:extLst>
          </p:cNvPr>
          <p:cNvSpPr>
            <a:spLocks noGrp="1"/>
          </p:cNvSpPr>
          <p:nvPr>
            <p:ph type="ctrTitle"/>
          </p:nvPr>
        </p:nvSpPr>
        <p:spPr/>
        <p:txBody>
          <a:bodyPr/>
          <a:lstStyle/>
          <a:p>
            <a:pPr algn="ctr"/>
            <a:r>
              <a:rPr lang="en-US" dirty="0">
                <a:solidFill>
                  <a:srgbClr val="002060"/>
                </a:solidFill>
              </a:rPr>
              <a:t>NGRI Basics: how hard could it be?</a:t>
            </a:r>
          </a:p>
        </p:txBody>
      </p:sp>
      <p:sp>
        <p:nvSpPr>
          <p:cNvPr id="3" name="Subtitle 2">
            <a:extLst>
              <a:ext uri="{FF2B5EF4-FFF2-40B4-BE49-F238E27FC236}">
                <a16:creationId xmlns:a16="http://schemas.microsoft.com/office/drawing/2014/main" id="{289404D5-B4D4-46E7-9D38-C9D07960012A}"/>
              </a:ext>
            </a:extLst>
          </p:cNvPr>
          <p:cNvSpPr>
            <a:spLocks noGrp="1"/>
          </p:cNvSpPr>
          <p:nvPr>
            <p:ph type="subTitle" idx="1"/>
          </p:nvPr>
        </p:nvSpPr>
        <p:spPr/>
        <p:txBody>
          <a:bodyPr/>
          <a:lstStyle/>
          <a:p>
            <a:pPr algn="ctr"/>
            <a:r>
              <a:rPr lang="en-US" dirty="0"/>
              <a:t>6 24 26</a:t>
            </a:r>
          </a:p>
          <a:p>
            <a:pPr algn="ctr"/>
            <a:r>
              <a:rPr lang="en-US" dirty="0"/>
              <a:t>Krista Chacona </a:t>
            </a:r>
          </a:p>
        </p:txBody>
      </p:sp>
    </p:spTree>
    <p:extLst>
      <p:ext uri="{BB962C8B-B14F-4D97-AF65-F5344CB8AC3E}">
        <p14:creationId xmlns:p14="http://schemas.microsoft.com/office/powerpoint/2010/main" val="58314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E47E24-6C3E-454D-B125-980D3AEFEDEB}"/>
              </a:ext>
            </a:extLst>
          </p:cNvPr>
          <p:cNvSpPr/>
          <p:nvPr/>
        </p:nvSpPr>
        <p:spPr>
          <a:xfrm>
            <a:off x="230588" y="115240"/>
            <a:ext cx="9420400" cy="6524863"/>
          </a:xfrm>
          <a:prstGeom prst="rect">
            <a:avLst/>
          </a:prstGeom>
        </p:spPr>
        <p:txBody>
          <a:bodyPr wrap="square">
            <a:spAutoFit/>
          </a:bodyPr>
          <a:lstStyle/>
          <a:p>
            <a:r>
              <a:rPr lang="en-US" sz="2200" dirty="0"/>
              <a:t>So what if Client doesn’t want to be found incompetent and asks to represent himself?</a:t>
            </a:r>
          </a:p>
          <a:p>
            <a:endParaRPr lang="en-US" sz="2200" dirty="0"/>
          </a:p>
          <a:p>
            <a:r>
              <a:rPr lang="en-US" sz="2200" dirty="0"/>
              <a:t>The 6</a:t>
            </a:r>
            <a:r>
              <a:rPr lang="en-US" sz="2200" baseline="30000" dirty="0"/>
              <a:t>th</a:t>
            </a:r>
            <a:r>
              <a:rPr lang="en-US" sz="2200" dirty="0"/>
              <a:t> Amendment also guarantees the Defendant’s right to self-representation - change when Client is mentally ill? Under what circumstances can the Court deny Defendant’s right to proceed pro-se?</a:t>
            </a:r>
          </a:p>
          <a:p>
            <a:endParaRPr lang="en-US" sz="2200" b="1" dirty="0"/>
          </a:p>
          <a:p>
            <a:r>
              <a:rPr lang="en-US" sz="2200" b="1" dirty="0">
                <a:solidFill>
                  <a:schemeClr val="accent1">
                    <a:lumMod val="75000"/>
                  </a:schemeClr>
                </a:solidFill>
              </a:rPr>
              <a:t>Two scenarios</a:t>
            </a:r>
            <a:r>
              <a:rPr lang="en-US" sz="2200" dirty="0">
                <a:solidFill>
                  <a:schemeClr val="accent1">
                    <a:lumMod val="75000"/>
                  </a:schemeClr>
                </a:solidFill>
              </a:rPr>
              <a:t>:</a:t>
            </a:r>
          </a:p>
          <a:p>
            <a:r>
              <a:rPr lang="en-US" sz="2200" dirty="0"/>
              <a:t>1) If the Court believes </a:t>
            </a:r>
          </a:p>
          <a:p>
            <a:r>
              <a:rPr lang="en-US" sz="2200" dirty="0"/>
              <a:t>Defendant may be IST, Court must</a:t>
            </a:r>
          </a:p>
          <a:p>
            <a:r>
              <a:rPr lang="en-US" sz="2200" dirty="0"/>
              <a:t>appoint counsel to represent</a:t>
            </a:r>
          </a:p>
          <a:p>
            <a:r>
              <a:rPr lang="en-US" sz="2200" dirty="0"/>
              <a:t>Defendant in competency</a:t>
            </a:r>
          </a:p>
          <a:p>
            <a:r>
              <a:rPr lang="en-US" sz="2200" dirty="0"/>
              <a:t>proceedings (until restored)</a:t>
            </a:r>
          </a:p>
          <a:p>
            <a:endParaRPr lang="en-US" sz="2200" dirty="0"/>
          </a:p>
          <a:p>
            <a:r>
              <a:rPr lang="en-US" sz="2200" dirty="0"/>
              <a:t>2) If MI Defendant is </a:t>
            </a:r>
          </a:p>
          <a:p>
            <a:r>
              <a:rPr lang="en-US" sz="2200" dirty="0"/>
              <a:t>competent to stand trial only </a:t>
            </a:r>
            <a:r>
              <a:rPr lang="en-US" sz="2200" b="1" dirty="0"/>
              <a:t>with</a:t>
            </a:r>
            <a:r>
              <a:rPr lang="en-US" sz="2200" dirty="0"/>
              <a:t> the </a:t>
            </a:r>
          </a:p>
          <a:p>
            <a:r>
              <a:rPr lang="en-US" sz="2200" dirty="0"/>
              <a:t>assistance of counsel </a:t>
            </a:r>
            <a:r>
              <a:rPr lang="en-US" sz="2200" b="1" dirty="0"/>
              <a:t>and</a:t>
            </a:r>
            <a:r>
              <a:rPr lang="en-US" sz="2200" dirty="0"/>
              <a:t> would not be competent to proceed </a:t>
            </a:r>
            <a:r>
              <a:rPr lang="en-US" sz="2200" b="1" dirty="0"/>
              <a:t>without</a:t>
            </a:r>
            <a:r>
              <a:rPr lang="en-US" sz="2200" dirty="0"/>
              <a:t> counsel, Court can say Defendant is not competent to proceed pro se, but prosecution will resume. </a:t>
            </a:r>
          </a:p>
        </p:txBody>
      </p:sp>
      <p:pic>
        <p:nvPicPr>
          <p:cNvPr id="3" name="Picture 2">
            <a:extLst>
              <a:ext uri="{FF2B5EF4-FFF2-40B4-BE49-F238E27FC236}">
                <a16:creationId xmlns:a16="http://schemas.microsoft.com/office/drawing/2014/main" id="{C3871CEF-DCEF-410D-BDB8-7A36F2FB11C0}"/>
              </a:ext>
            </a:extLst>
          </p:cNvPr>
          <p:cNvPicPr>
            <a:picLocks noChangeAspect="1"/>
          </p:cNvPicPr>
          <p:nvPr/>
        </p:nvPicPr>
        <p:blipFill>
          <a:blip r:embed="rId2"/>
          <a:stretch>
            <a:fillRect/>
          </a:stretch>
        </p:blipFill>
        <p:spPr>
          <a:xfrm>
            <a:off x="5208383" y="2302738"/>
            <a:ext cx="5169856" cy="3151905"/>
          </a:xfrm>
          <a:prstGeom prst="rect">
            <a:avLst/>
          </a:prstGeom>
        </p:spPr>
      </p:pic>
    </p:spTree>
    <p:extLst>
      <p:ext uri="{BB962C8B-B14F-4D97-AF65-F5344CB8AC3E}">
        <p14:creationId xmlns:p14="http://schemas.microsoft.com/office/powerpoint/2010/main" val="275943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A31CB30-E0E7-4B2C-A3A3-816872C287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05AD4E29-B61A-40BE-97BC-68E77C1EB7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C18DED4-B929-47C8-B57F-F3C89014320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8214A095-576F-461F-A154-1FC4202D7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3" name="Rectangle 25">
              <a:extLst>
                <a:ext uri="{FF2B5EF4-FFF2-40B4-BE49-F238E27FC236}">
                  <a16:creationId xmlns:a16="http://schemas.microsoft.com/office/drawing/2014/main" id="{515F2694-7885-4B84-A9A1-A55707FE6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4" name="Isosceles Triangle 13">
              <a:extLst>
                <a:ext uri="{FF2B5EF4-FFF2-40B4-BE49-F238E27FC236}">
                  <a16:creationId xmlns:a16="http://schemas.microsoft.com/office/drawing/2014/main" id="{0542D629-79A6-44ED-AC25-F55A6E2A2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Rectangle 27">
              <a:extLst>
                <a:ext uri="{FF2B5EF4-FFF2-40B4-BE49-F238E27FC236}">
                  <a16:creationId xmlns:a16="http://schemas.microsoft.com/office/drawing/2014/main" id="{B41D9E3C-5E56-476D-9AD3-BFB8B5631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Rectangle 28">
              <a:extLst>
                <a:ext uri="{FF2B5EF4-FFF2-40B4-BE49-F238E27FC236}">
                  <a16:creationId xmlns:a16="http://schemas.microsoft.com/office/drawing/2014/main" id="{8F87D754-D0AA-499C-81E1-80EC0595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9">
              <a:extLst>
                <a:ext uri="{FF2B5EF4-FFF2-40B4-BE49-F238E27FC236}">
                  <a16:creationId xmlns:a16="http://schemas.microsoft.com/office/drawing/2014/main" id="{970C55C7-6473-4215-A4E7-EAF80DCBC0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Isosceles Triangle 17">
              <a:extLst>
                <a:ext uri="{FF2B5EF4-FFF2-40B4-BE49-F238E27FC236}">
                  <a16:creationId xmlns:a16="http://schemas.microsoft.com/office/drawing/2014/main" id="{CA11488B-749A-4380-B3CA-4445935314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Isosceles Triangle 18">
              <a:extLst>
                <a:ext uri="{FF2B5EF4-FFF2-40B4-BE49-F238E27FC236}">
                  <a16:creationId xmlns:a16="http://schemas.microsoft.com/office/drawing/2014/main" id="{E11E930F-4EA6-4224-8AF2-950E50972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sp useBgFill="1">
        <p:nvSpPr>
          <p:cNvPr id="21" name="Rectangle 2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3" name="Isosceles Triangle 3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7" name="Isosceles Triangle 3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9" name="Freeform: Shape 3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05397D6F-D4C5-44E5-A8B4-E3119BE2A136}"/>
              </a:ext>
            </a:extLst>
          </p:cNvPr>
          <p:cNvSpPr txBox="1"/>
          <p:nvPr/>
        </p:nvSpPr>
        <p:spPr>
          <a:xfrm>
            <a:off x="7212477" y="431826"/>
            <a:ext cx="4512989" cy="939254"/>
          </a:xfrm>
          <a:prstGeom prst="rect">
            <a:avLst/>
          </a:prstGeom>
        </p:spPr>
        <p:txBody>
          <a:bodyPr vert="horz" lIns="91440" tIns="45720" rIns="91440" bIns="45720" rtlCol="0" anchor="ctr">
            <a:normAutofit fontScale="92500"/>
          </a:bodyPr>
          <a:lstStyle/>
          <a:p>
            <a:pPr>
              <a:spcBef>
                <a:spcPct val="0"/>
              </a:spcBef>
              <a:spcAft>
                <a:spcPts val="600"/>
              </a:spcAft>
            </a:pPr>
            <a:r>
              <a:rPr lang="en-US" sz="3600" dirty="0">
                <a:solidFill>
                  <a:srgbClr val="FFFFFF"/>
                </a:solidFill>
                <a:latin typeface="+mj-lt"/>
                <a:ea typeface="+mj-ea"/>
                <a:cs typeface="+mj-cs"/>
              </a:rPr>
              <a:t>How relate to insanity?</a:t>
            </a:r>
          </a:p>
        </p:txBody>
      </p:sp>
      <p:pic>
        <p:nvPicPr>
          <p:cNvPr id="4" name="Picture 3">
            <a:extLst>
              <a:ext uri="{FF2B5EF4-FFF2-40B4-BE49-F238E27FC236}">
                <a16:creationId xmlns:a16="http://schemas.microsoft.com/office/drawing/2014/main" id="{8E37E848-A602-44C9-8F1A-BFDD0E2FC547}"/>
              </a:ext>
            </a:extLst>
          </p:cNvPr>
          <p:cNvPicPr>
            <a:picLocks noChangeAspect="1"/>
          </p:cNvPicPr>
          <p:nvPr/>
        </p:nvPicPr>
        <p:blipFill>
          <a:blip r:embed="rId2"/>
          <a:stretch>
            <a:fillRect/>
          </a:stretch>
        </p:blipFill>
        <p:spPr>
          <a:xfrm>
            <a:off x="1062231" y="742949"/>
            <a:ext cx="3111819" cy="4610101"/>
          </a:xfrm>
          <a:prstGeom prst="rect">
            <a:avLst/>
          </a:prstGeom>
        </p:spPr>
      </p:pic>
      <p:sp>
        <p:nvSpPr>
          <p:cNvPr id="2" name="Rectangle 1">
            <a:extLst>
              <a:ext uri="{FF2B5EF4-FFF2-40B4-BE49-F238E27FC236}">
                <a16:creationId xmlns:a16="http://schemas.microsoft.com/office/drawing/2014/main" id="{A3D1127D-130E-43C3-873E-155FBFF524B2}"/>
              </a:ext>
            </a:extLst>
          </p:cNvPr>
          <p:cNvSpPr/>
          <p:nvPr/>
        </p:nvSpPr>
        <p:spPr>
          <a:xfrm>
            <a:off x="6908049" y="1604253"/>
            <a:ext cx="5169981" cy="4375128"/>
          </a:xfrm>
          <a:prstGeom prst="rect">
            <a:avLst/>
          </a:prstGeom>
        </p:spPr>
        <p:txBody>
          <a:bodyPr vert="horz" lIns="91440" tIns="45720" rIns="91440" bIns="45720" rtlCol="0" anchor="t">
            <a:normAutofit lnSpcReduction="10000"/>
          </a:bodyPr>
          <a:lstStyle/>
          <a:p>
            <a:pPr marL="342900" lvl="0" indent="-342900">
              <a:spcBef>
                <a:spcPts val="1000"/>
              </a:spcBef>
              <a:buClr>
                <a:schemeClr val="accent1">
                  <a:lumMod val="75000"/>
                </a:schemeClr>
              </a:buClr>
              <a:buSzPct val="80000"/>
              <a:buFont typeface="Wingdings 3" charset="2"/>
              <a:buChar char=""/>
            </a:pPr>
            <a:r>
              <a:rPr lang="en-US" dirty="0">
                <a:solidFill>
                  <a:srgbClr val="FFFFFF"/>
                </a:solidFill>
              </a:rPr>
              <a:t>  </a:t>
            </a:r>
            <a:r>
              <a:rPr lang="en-US" dirty="0">
                <a:solidFill>
                  <a:srgbClr val="002060"/>
                </a:solidFill>
              </a:rPr>
              <a:t>If Client is competent to proceed, they are 	entitled to make all of the fundamental 	decisions any other Client would make – 	good or bad. Including whether to present 	evidence of insanity.</a:t>
            </a:r>
          </a:p>
          <a:p>
            <a:pPr marL="342900" lvl="0" indent="-342900">
              <a:spcBef>
                <a:spcPts val="1000"/>
              </a:spcBef>
              <a:buClr>
                <a:schemeClr val="accent1">
                  <a:lumMod val="75000"/>
                </a:schemeClr>
              </a:buClr>
              <a:buSzPct val="80000"/>
              <a:buFont typeface="Wingdings 3" charset="2"/>
              <a:buChar char=""/>
            </a:pPr>
            <a:r>
              <a:rPr lang="en-US" dirty="0">
                <a:solidFill>
                  <a:srgbClr val="FFFFFF"/>
                </a:solidFill>
              </a:rPr>
              <a:t>  </a:t>
            </a:r>
            <a:r>
              <a:rPr lang="en-US" dirty="0">
                <a:solidFill>
                  <a:srgbClr val="002060"/>
                </a:solidFill>
              </a:rPr>
              <a:t>Remember: Insanity is an affirmative 	defense – requires admit conduct but say 	not	responsible due to MI.</a:t>
            </a:r>
          </a:p>
          <a:p>
            <a:pPr>
              <a:spcBef>
                <a:spcPts val="1000"/>
              </a:spcBef>
              <a:buClr>
                <a:schemeClr val="accent1">
                  <a:lumMod val="75000"/>
                </a:schemeClr>
              </a:buClr>
              <a:buSzPct val="80000"/>
              <a:buFont typeface="Wingdings 3" charset="2"/>
              <a:buChar char=""/>
            </a:pPr>
            <a:r>
              <a:rPr lang="en-US" dirty="0">
                <a:solidFill>
                  <a:srgbClr val="FFFFFF"/>
                </a:solidFill>
              </a:rPr>
              <a:t>     </a:t>
            </a:r>
            <a:r>
              <a:rPr lang="en-US" dirty="0">
                <a:solidFill>
                  <a:srgbClr val="002060"/>
                </a:solidFill>
              </a:rPr>
              <a:t>In </a:t>
            </a:r>
            <a:r>
              <a:rPr lang="en-US" i="1" dirty="0">
                <a:solidFill>
                  <a:srgbClr val="002060"/>
                </a:solidFill>
              </a:rPr>
              <a:t>McCoy, </a:t>
            </a:r>
            <a:r>
              <a:rPr lang="en-US" dirty="0">
                <a:solidFill>
                  <a:srgbClr val="002060"/>
                </a:solidFill>
              </a:rPr>
              <a:t>the Court held the 6th 	Amendment guarantees a defendant the 	right to decide that the objective of his 	defense is to </a:t>
            </a:r>
            <a:r>
              <a:rPr lang="en-US" b="1" dirty="0">
                <a:solidFill>
                  <a:srgbClr val="002060"/>
                </a:solidFill>
              </a:rPr>
              <a:t>maintain innocence at all 	costs</a:t>
            </a:r>
            <a:r>
              <a:rPr lang="en-US" dirty="0">
                <a:solidFill>
                  <a:srgbClr val="002060"/>
                </a:solidFill>
              </a:rPr>
              <a:t>, even when </a:t>
            </a:r>
            <a:r>
              <a:rPr lang="en-US" i="1" dirty="0">
                <a:solidFill>
                  <a:srgbClr val="002060"/>
                </a:solidFill>
              </a:rPr>
              <a:t>counsel</a:t>
            </a:r>
            <a:r>
              <a:rPr lang="en-US" dirty="0">
                <a:solidFill>
                  <a:srgbClr val="002060"/>
                </a:solidFill>
              </a:rPr>
              <a:t> believes that 	admitting guilt offers 	the defendant the 	best chance to avoid the death penalty. </a:t>
            </a:r>
          </a:p>
          <a:p>
            <a:pPr>
              <a:spcBef>
                <a:spcPts val="1000"/>
              </a:spcBef>
              <a:buClr>
                <a:schemeClr val="accent1">
                  <a:lumMod val="75000"/>
                </a:schemeClr>
              </a:buClr>
              <a:buSzPct val="80000"/>
              <a:buFont typeface="Wingdings 3" charset="2"/>
              <a:buChar char=""/>
            </a:pPr>
            <a:endParaRPr lang="en-US" dirty="0">
              <a:solidFill>
                <a:srgbClr val="FFFFFF"/>
              </a:solidFill>
            </a:endParaRPr>
          </a:p>
          <a:p>
            <a:pPr marL="342900" lvl="0" indent="-342900">
              <a:spcBef>
                <a:spcPts val="1000"/>
              </a:spcBef>
              <a:buClr>
                <a:schemeClr val="accent1">
                  <a:lumMod val="75000"/>
                </a:schemeClr>
              </a:buClr>
              <a:buSzPct val="80000"/>
              <a:buFont typeface="Wingdings 3" charset="2"/>
              <a:buChar char=""/>
            </a:pPr>
            <a:endParaRPr lang="en-US" dirty="0">
              <a:solidFill>
                <a:srgbClr val="FFFFFF"/>
              </a:solidFill>
            </a:endParaRPr>
          </a:p>
        </p:txBody>
      </p:sp>
      <p:sp>
        <p:nvSpPr>
          <p:cNvPr id="5" name="TextBox 4">
            <a:extLst>
              <a:ext uri="{FF2B5EF4-FFF2-40B4-BE49-F238E27FC236}">
                <a16:creationId xmlns:a16="http://schemas.microsoft.com/office/drawing/2014/main" id="{3B098A12-1EFC-4E98-BE59-16852DD5C09E}"/>
              </a:ext>
            </a:extLst>
          </p:cNvPr>
          <p:cNvSpPr txBox="1"/>
          <p:nvPr/>
        </p:nvSpPr>
        <p:spPr>
          <a:xfrm>
            <a:off x="313506" y="5715477"/>
            <a:ext cx="4446923" cy="923330"/>
          </a:xfrm>
          <a:prstGeom prst="rect">
            <a:avLst/>
          </a:prstGeom>
          <a:noFill/>
        </p:spPr>
        <p:txBody>
          <a:bodyPr wrap="none" rtlCol="0">
            <a:spAutoFit/>
          </a:bodyPr>
          <a:lstStyle/>
          <a:p>
            <a:r>
              <a:rPr lang="en-US" b="1" i="1" dirty="0"/>
              <a:t>McCoy v. Louisiana </a:t>
            </a:r>
            <a:r>
              <a:rPr lang="en-US" dirty="0"/>
              <a:t>584 U.S. ___ (more) </a:t>
            </a:r>
          </a:p>
          <a:p>
            <a:r>
              <a:rPr lang="en-US" dirty="0"/>
              <a:t>138 S. Ct. 1500; 200 L. Ed. 2d 821 </a:t>
            </a:r>
          </a:p>
          <a:p>
            <a:r>
              <a:rPr lang="en-US" dirty="0"/>
              <a:t>,  </a:t>
            </a:r>
          </a:p>
        </p:txBody>
      </p:sp>
    </p:spTree>
    <p:extLst>
      <p:ext uri="{BB962C8B-B14F-4D97-AF65-F5344CB8AC3E}">
        <p14:creationId xmlns:p14="http://schemas.microsoft.com/office/powerpoint/2010/main" val="248349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05B88-44EF-43C5-822F-D15CDDE1ED8F}"/>
              </a:ext>
            </a:extLst>
          </p:cNvPr>
          <p:cNvSpPr>
            <a:spLocks noGrp="1"/>
          </p:cNvSpPr>
          <p:nvPr>
            <p:ph type="title"/>
          </p:nvPr>
        </p:nvSpPr>
        <p:spPr>
          <a:xfrm>
            <a:off x="677334" y="609600"/>
            <a:ext cx="8596668" cy="694414"/>
          </a:xfrm>
        </p:spPr>
        <p:txBody>
          <a:bodyPr/>
          <a:lstStyle/>
          <a:p>
            <a:r>
              <a:rPr lang="en-US" dirty="0">
                <a:solidFill>
                  <a:srgbClr val="002060"/>
                </a:solidFill>
              </a:rPr>
              <a:t>So what does else McCoy mean to us?</a:t>
            </a:r>
          </a:p>
        </p:txBody>
      </p:sp>
      <p:sp>
        <p:nvSpPr>
          <p:cNvPr id="4" name="Content Placeholder 3">
            <a:extLst>
              <a:ext uri="{FF2B5EF4-FFF2-40B4-BE49-F238E27FC236}">
                <a16:creationId xmlns:a16="http://schemas.microsoft.com/office/drawing/2014/main" id="{5A5953C9-B59B-4CE8-8B20-0354532141C9}"/>
              </a:ext>
            </a:extLst>
          </p:cNvPr>
          <p:cNvSpPr>
            <a:spLocks noGrp="1"/>
          </p:cNvSpPr>
          <p:nvPr>
            <p:ph sz="half" idx="2"/>
          </p:nvPr>
        </p:nvSpPr>
        <p:spPr>
          <a:xfrm>
            <a:off x="4522838" y="1403505"/>
            <a:ext cx="5614219" cy="4844895"/>
          </a:xfrm>
        </p:spPr>
        <p:txBody>
          <a:bodyPr>
            <a:normAutofit fontScale="92500" lnSpcReduction="20000"/>
          </a:bodyPr>
          <a:lstStyle/>
          <a:p>
            <a:pPr>
              <a:buFont typeface="Wingdings" panose="05000000000000000000" pitchFamily="2" charset="2"/>
              <a:buChar char="Ø"/>
            </a:pPr>
            <a:r>
              <a:rPr lang="en-US" dirty="0"/>
              <a:t>“We address a question of first impression: whether a criminal defendant has the Sixth Amendment right to demand that counsel not present an insanity defense. </a:t>
            </a:r>
          </a:p>
          <a:p>
            <a:pPr>
              <a:buFont typeface="Wingdings" panose="05000000000000000000" pitchFamily="2" charset="2"/>
              <a:buChar char="Ø"/>
            </a:pPr>
            <a:r>
              <a:rPr lang="en-US" dirty="0"/>
              <a:t>We hold that </a:t>
            </a:r>
            <a:r>
              <a:rPr lang="en-US" i="1" dirty="0"/>
              <a:t>McCoy v. Louisiana</a:t>
            </a:r>
            <a:r>
              <a:rPr lang="en-US" dirty="0"/>
              <a:t>, 138 S. Ct. 1500 (2018), requires under the facts of this case that the demand be honored. We therefore reverse and remand for a new trial.”</a:t>
            </a:r>
          </a:p>
          <a:p>
            <a:pPr marL="0" indent="0">
              <a:buNone/>
            </a:pPr>
            <a:r>
              <a:rPr lang="en-US" dirty="0"/>
              <a:t>HAWKINS, Senior Circuit Judge </a:t>
            </a:r>
          </a:p>
          <a:p>
            <a:pPr marL="0" indent="0">
              <a:buNone/>
            </a:pPr>
            <a:endParaRPr lang="en-US" dirty="0"/>
          </a:p>
          <a:p>
            <a:pPr>
              <a:buFont typeface="Wingdings" panose="05000000000000000000" pitchFamily="2" charset="2"/>
              <a:buChar char="Ø"/>
            </a:pPr>
            <a:r>
              <a:rPr lang="en-US" dirty="0"/>
              <a:t>The panel held that in light of </a:t>
            </a:r>
            <a:r>
              <a:rPr lang="en-US" i="1" dirty="0"/>
              <a:t>McCoy v. Louisiana</a:t>
            </a:r>
            <a:r>
              <a:rPr lang="en-US" dirty="0"/>
              <a:t>, 138 S. Ct. 1500 (2018), a district court commits </a:t>
            </a:r>
            <a:r>
              <a:rPr lang="en-US" b="1" dirty="0"/>
              <a:t>reversible error </a:t>
            </a:r>
            <a:r>
              <a:rPr lang="en-US" dirty="0"/>
              <a:t>by permitting defense counsel to present a defense of insanity </a:t>
            </a:r>
            <a:r>
              <a:rPr lang="en-US" b="1" dirty="0"/>
              <a:t>over a competent defendant’s clear rejection </a:t>
            </a:r>
            <a:r>
              <a:rPr lang="en-US" dirty="0"/>
              <a:t>of that defense. </a:t>
            </a:r>
            <a:r>
              <a:rPr lang="en-US" b="1" dirty="0"/>
              <a:t>And…</a:t>
            </a:r>
          </a:p>
          <a:p>
            <a:pPr>
              <a:buFont typeface="Wingdings" panose="05000000000000000000" pitchFamily="2" charset="2"/>
              <a:buChar char="Ø"/>
            </a:pPr>
            <a:r>
              <a:rPr lang="en-US" dirty="0"/>
              <a:t>The panel held that the district court </a:t>
            </a:r>
            <a:r>
              <a:rPr lang="en-US" b="1" dirty="0"/>
              <a:t>did not err </a:t>
            </a:r>
            <a:r>
              <a:rPr lang="en-US" dirty="0"/>
              <a:t>by revoking his pro se status under Indiana v. Edwards, 554 U.S. 164 (2008), on the basis of his “decidedly bizarre” and “nonsensical” arguments. </a:t>
            </a:r>
          </a:p>
          <a:p>
            <a:pPr marL="0" indent="0">
              <a:buNone/>
            </a:pPr>
            <a:endParaRPr lang="en-US" dirty="0"/>
          </a:p>
          <a:p>
            <a:endParaRPr lang="en-US" dirty="0"/>
          </a:p>
        </p:txBody>
      </p:sp>
      <p:pic>
        <p:nvPicPr>
          <p:cNvPr id="5" name="page1image30619040.jpg" descr="page1image30619040.jpg">
            <a:extLst>
              <a:ext uri="{FF2B5EF4-FFF2-40B4-BE49-F238E27FC236}">
                <a16:creationId xmlns:a16="http://schemas.microsoft.com/office/drawing/2014/main" id="{9C89C8E2-B075-4DD9-B8DA-53A8EC078895}"/>
              </a:ext>
            </a:extLst>
          </p:cNvPr>
          <p:cNvPicPr>
            <a:picLocks noGrp="1" noChangeAspect="1"/>
          </p:cNvPicPr>
          <p:nvPr>
            <p:ph sz="half" idx="1"/>
          </p:nvPr>
        </p:nvPicPr>
        <p:blipFill>
          <a:blip r:embed="rId2"/>
          <a:stretch>
            <a:fillRect/>
          </a:stretch>
        </p:blipFill>
        <p:spPr>
          <a:xfrm>
            <a:off x="823527" y="1445249"/>
            <a:ext cx="3105149" cy="3881437"/>
          </a:xfrm>
          <a:prstGeom prst="rect">
            <a:avLst/>
          </a:prstGeom>
          <a:ln w="12700">
            <a:miter lim="400000"/>
          </a:ln>
        </p:spPr>
      </p:pic>
      <p:sp>
        <p:nvSpPr>
          <p:cNvPr id="6" name="TextBox 5">
            <a:extLst>
              <a:ext uri="{FF2B5EF4-FFF2-40B4-BE49-F238E27FC236}">
                <a16:creationId xmlns:a16="http://schemas.microsoft.com/office/drawing/2014/main" id="{14E5739A-B406-4DB7-8EB5-25B2B36A8F0F}"/>
              </a:ext>
            </a:extLst>
          </p:cNvPr>
          <p:cNvSpPr txBox="1"/>
          <p:nvPr/>
        </p:nvSpPr>
        <p:spPr>
          <a:xfrm>
            <a:off x="478475" y="5467921"/>
            <a:ext cx="3795252" cy="369332"/>
          </a:xfrm>
          <a:prstGeom prst="rect">
            <a:avLst/>
          </a:prstGeom>
          <a:noFill/>
        </p:spPr>
        <p:txBody>
          <a:bodyPr wrap="square" rtlCol="0">
            <a:spAutoFit/>
          </a:bodyPr>
          <a:lstStyle/>
          <a:p>
            <a:r>
              <a:rPr lang="en-US" i="1" dirty="0"/>
              <a:t>USA v READ </a:t>
            </a:r>
            <a:r>
              <a:rPr lang="en-US" dirty="0"/>
              <a:t>-9th Circuit 17-10439</a:t>
            </a:r>
          </a:p>
        </p:txBody>
      </p:sp>
      <p:sp>
        <p:nvSpPr>
          <p:cNvPr id="7" name="TextBox 6">
            <a:extLst>
              <a:ext uri="{FF2B5EF4-FFF2-40B4-BE49-F238E27FC236}">
                <a16:creationId xmlns:a16="http://schemas.microsoft.com/office/drawing/2014/main" id="{BC133B32-012E-4254-93F3-5C4A8D6223D5}"/>
              </a:ext>
            </a:extLst>
          </p:cNvPr>
          <p:cNvSpPr txBox="1"/>
          <p:nvPr/>
        </p:nvSpPr>
        <p:spPr>
          <a:xfrm>
            <a:off x="763325" y="6100039"/>
            <a:ext cx="8173941" cy="646331"/>
          </a:xfrm>
          <a:prstGeom prst="rect">
            <a:avLst/>
          </a:prstGeom>
          <a:noFill/>
        </p:spPr>
        <p:txBody>
          <a:bodyPr wrap="square" rtlCol="0">
            <a:spAutoFit/>
          </a:bodyPr>
          <a:lstStyle/>
          <a:p>
            <a:r>
              <a:rPr lang="en-US" b="1" dirty="0">
                <a:solidFill>
                  <a:schemeClr val="accent1">
                    <a:lumMod val="75000"/>
                  </a:schemeClr>
                </a:solidFill>
              </a:rPr>
              <a:t>It is Scenario 2 – Defendant competent with assistance of counsel. And since competent, can elect NOT to pursue insanity defense.</a:t>
            </a:r>
          </a:p>
        </p:txBody>
      </p:sp>
    </p:spTree>
    <p:extLst>
      <p:ext uri="{BB962C8B-B14F-4D97-AF65-F5344CB8AC3E}">
        <p14:creationId xmlns:p14="http://schemas.microsoft.com/office/powerpoint/2010/main" val="169041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1000"/>
                                        <p:tgtEl>
                                          <p:spTgt spid="4">
                                            <p:txEl>
                                              <p:pRg st="0" end="0"/>
                                            </p:txEl>
                                          </p:spTgt>
                                        </p:tgtEl>
                                      </p:cBhvr>
                                    </p:animEffect>
                                    <p:anim calcmode="lin" valueType="num">
                                      <p:cBhvr>
                                        <p:cTn id="1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calcmode="lin" valueType="num">
                                      <p:cBhvr additive="base">
                                        <p:cTn id="2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213A7-172A-4835-8A8E-7D537DA7D386}"/>
              </a:ext>
            </a:extLst>
          </p:cNvPr>
          <p:cNvSpPr>
            <a:spLocks noGrp="1"/>
          </p:cNvSpPr>
          <p:nvPr>
            <p:ph type="title"/>
          </p:nvPr>
        </p:nvSpPr>
        <p:spPr>
          <a:xfrm>
            <a:off x="563365" y="0"/>
            <a:ext cx="8596668" cy="660400"/>
          </a:xfrm>
        </p:spPr>
        <p:txBody>
          <a:bodyPr/>
          <a:lstStyle/>
          <a:p>
            <a:pPr algn="ctr"/>
            <a:r>
              <a:rPr lang="en-US" dirty="0">
                <a:solidFill>
                  <a:srgbClr val="002060"/>
                </a:solidFill>
              </a:rPr>
              <a:t>Mitigation</a:t>
            </a:r>
          </a:p>
        </p:txBody>
      </p:sp>
      <p:sp>
        <p:nvSpPr>
          <p:cNvPr id="3" name="Content Placeholder 2">
            <a:extLst>
              <a:ext uri="{FF2B5EF4-FFF2-40B4-BE49-F238E27FC236}">
                <a16:creationId xmlns:a16="http://schemas.microsoft.com/office/drawing/2014/main" id="{06309A56-93F9-4B76-AF94-2860A5D5CD4F}"/>
              </a:ext>
            </a:extLst>
          </p:cNvPr>
          <p:cNvSpPr>
            <a:spLocks noGrp="1"/>
          </p:cNvSpPr>
          <p:nvPr>
            <p:ph idx="1"/>
          </p:nvPr>
        </p:nvSpPr>
        <p:spPr>
          <a:xfrm>
            <a:off x="563365" y="739471"/>
            <a:ext cx="8596668" cy="5962291"/>
          </a:xfrm>
        </p:spPr>
        <p:txBody>
          <a:bodyPr>
            <a:normAutofit fontScale="85000" lnSpcReduction="10000"/>
          </a:bodyPr>
          <a:lstStyle/>
          <a:p>
            <a:pPr>
              <a:buFont typeface="Wingdings" panose="05000000000000000000" pitchFamily="2" charset="2"/>
              <a:buChar char="Ø"/>
            </a:pPr>
            <a:r>
              <a:rPr lang="en-US" dirty="0"/>
              <a:t>Case also includes decision about the presentation of mitigation evidence. Even if you cannot use client’s mental illness at guilt/innocence, as the basis for an affirmative defense or rebut or negate an element of the crime, it can be very useful in punishment.  More importantly, counsel’s failure to do so can result in an ineffective assistance of counsel finding.</a:t>
            </a:r>
          </a:p>
          <a:p>
            <a:pPr>
              <a:buFont typeface="Wingdings" panose="05000000000000000000" pitchFamily="2" charset="2"/>
              <a:buChar char="Ø"/>
            </a:pPr>
            <a:r>
              <a:rPr lang="en-US" dirty="0"/>
              <a:t>Counsel’s obligation to present mitigation evidence has been an important issue for the courts, especially in DP cases. Supreme Court held a capital defendant has the right to present mitigating evidence and </a:t>
            </a:r>
            <a:r>
              <a:rPr lang="en-US" b="1" dirty="0"/>
              <a:t>defense counsel can be ineffective for failure to investigate mitigation, but Defendant can elect to forgo presentation of mitigation evidence, including evidence of MI.</a:t>
            </a:r>
          </a:p>
          <a:p>
            <a:pPr lvl="1">
              <a:buFont typeface="Wingdings" panose="05000000000000000000" pitchFamily="2" charset="2"/>
              <a:buChar char="Ø"/>
            </a:pPr>
            <a:r>
              <a:rPr lang="en-US" dirty="0"/>
              <a:t>  In Texas, we have Ex parte Michael Dee Howard, unpublished opinion No. AP-76,809 	(9/11/13)</a:t>
            </a:r>
          </a:p>
          <a:p>
            <a:pPr marL="0" indent="0">
              <a:spcBef>
                <a:spcPts val="0"/>
              </a:spcBef>
              <a:buNone/>
            </a:pPr>
            <a:r>
              <a:rPr lang="en-US" dirty="0"/>
              <a:t>      	2nd, published opinion (4/2/14). On habeas court’s finding that Howard was prejudiced at            	trial by trial counsel’s failure to use insanity caused by intoxication as mitigation evidence 	during punishment, Court found trial counsel ineffective and remanded case back for a new 	punishment hearing even though Howard did not raise this issue.</a:t>
            </a:r>
          </a:p>
          <a:p>
            <a:endParaRPr lang="en-US" dirty="0"/>
          </a:p>
          <a:p>
            <a:pPr>
              <a:buFont typeface="Wingdings" panose="05000000000000000000" pitchFamily="2" charset="2"/>
              <a:buChar char="Ø"/>
            </a:pPr>
            <a:r>
              <a:rPr lang="en-US" dirty="0"/>
              <a:t>Could not find where defense counsel has ever actually presented mitigation evidence over the Client’s objection, so the Court has not ruled on whether the decision to present mitigation evidence is Client’s or Lawyer’s, but assume be same as insanity. But most importantly…</a:t>
            </a:r>
          </a:p>
          <a:p>
            <a:pPr marL="0" indent="0">
              <a:buNone/>
            </a:pPr>
            <a:endParaRPr lang="en-US" dirty="0"/>
          </a:p>
          <a:p>
            <a:pPr marL="0" indent="0">
              <a:buNone/>
            </a:pPr>
            <a:r>
              <a:rPr lang="en-US" b="1" dirty="0">
                <a:solidFill>
                  <a:schemeClr val="accent1">
                    <a:lumMod val="75000"/>
                  </a:schemeClr>
                </a:solidFill>
              </a:rPr>
              <a:t>Where a competent defendant elects to forgo mitigation evidence he cannot later assert IAC for failure to present mitigation evidence.</a:t>
            </a:r>
          </a:p>
          <a:p>
            <a:endParaRPr lang="en-US" dirty="0"/>
          </a:p>
        </p:txBody>
      </p:sp>
    </p:spTree>
    <p:extLst>
      <p:ext uri="{BB962C8B-B14F-4D97-AF65-F5344CB8AC3E}">
        <p14:creationId xmlns:p14="http://schemas.microsoft.com/office/powerpoint/2010/main" val="2701170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9AE27B9D-0F04-458B-A718-F84902C79F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47AB6435-428E-44C8-A107-8435183F65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659658D-9AE1-44D3-B002-2BA204AB90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2083C874-CFCD-47ED-9F98-DDB125C9C0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5" name="Rectangle 25">
              <a:extLst>
                <a:ext uri="{FF2B5EF4-FFF2-40B4-BE49-F238E27FC236}">
                  <a16:creationId xmlns:a16="http://schemas.microsoft.com/office/drawing/2014/main" id="{605E9946-A240-42E3-B6CD-E6691BF467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Isosceles Triangle 26">
              <a:extLst>
                <a:ext uri="{FF2B5EF4-FFF2-40B4-BE49-F238E27FC236}">
                  <a16:creationId xmlns:a16="http://schemas.microsoft.com/office/drawing/2014/main" id="{315B1B45-25C3-4C58-8EB8-41BCFA02A6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9" name="Rectangle 27">
              <a:extLst>
                <a:ext uri="{FF2B5EF4-FFF2-40B4-BE49-F238E27FC236}">
                  <a16:creationId xmlns:a16="http://schemas.microsoft.com/office/drawing/2014/main" id="{87983A9A-7A69-406F-AFEA-AD2AE87E1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1" name="Rectangle 28">
              <a:extLst>
                <a:ext uri="{FF2B5EF4-FFF2-40B4-BE49-F238E27FC236}">
                  <a16:creationId xmlns:a16="http://schemas.microsoft.com/office/drawing/2014/main" id="{FFCBC4EF-C03E-4EED-9E9A-3097DECC0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3" name="Rectangle 29">
              <a:extLst>
                <a:ext uri="{FF2B5EF4-FFF2-40B4-BE49-F238E27FC236}">
                  <a16:creationId xmlns:a16="http://schemas.microsoft.com/office/drawing/2014/main" id="{F56545EE-F94F-4B4C-AA43-9D6745664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5" name="Isosceles Triangle 34">
              <a:extLst>
                <a:ext uri="{FF2B5EF4-FFF2-40B4-BE49-F238E27FC236}">
                  <a16:creationId xmlns:a16="http://schemas.microsoft.com/office/drawing/2014/main" id="{2FE2A6B2-D45B-484C-BAFD-3F45082664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7" name="Isosceles Triangle 36">
              <a:extLst>
                <a:ext uri="{FF2B5EF4-FFF2-40B4-BE49-F238E27FC236}">
                  <a16:creationId xmlns:a16="http://schemas.microsoft.com/office/drawing/2014/main" id="{EC2132BF-207E-4FB2-B0FE-E6FD0A1D18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pic>
        <p:nvPicPr>
          <p:cNvPr id="38" name="Picture 37" descr="Close-up of intersecting railway tracks">
            <a:extLst>
              <a:ext uri="{FF2B5EF4-FFF2-40B4-BE49-F238E27FC236}">
                <a16:creationId xmlns:a16="http://schemas.microsoft.com/office/drawing/2014/main" id="{F0505DB4-1BAE-445F-0382-1ABAF14EAD54}"/>
              </a:ext>
            </a:extLst>
          </p:cNvPr>
          <p:cNvPicPr>
            <a:picLocks noChangeAspect="1"/>
          </p:cNvPicPr>
          <p:nvPr/>
        </p:nvPicPr>
        <p:blipFill>
          <a:blip r:embed="rId2">
            <a:duotone>
              <a:prstClr val="black"/>
              <a:prstClr val="white"/>
            </a:duotone>
          </a:blip>
          <a:srcRect l="24083" r="6787" b="-2"/>
          <a:stretch>
            <a:fillRect/>
          </a:stretch>
        </p:blipFill>
        <p:spPr>
          <a:xfrm>
            <a:off x="5086350" y="-1"/>
            <a:ext cx="7102474" cy="6858001"/>
          </a:xfrm>
          <a:custGeom>
            <a:avLst/>
            <a:gdLst/>
            <a:ahLst/>
            <a:cxnLst/>
            <a:rect l="l" t="t" r="r" b="b"/>
            <a:pathLst>
              <a:path w="7102474" h="6858001">
                <a:moveTo>
                  <a:pt x="417180" y="0"/>
                </a:moveTo>
                <a:lnTo>
                  <a:pt x="7102474" y="0"/>
                </a:lnTo>
                <a:lnTo>
                  <a:pt x="7102474" y="6858001"/>
                </a:lnTo>
                <a:lnTo>
                  <a:pt x="65002" y="6858001"/>
                </a:lnTo>
                <a:lnTo>
                  <a:pt x="1840421" y="4521201"/>
                </a:lnTo>
                <a:close/>
                <a:moveTo>
                  <a:pt x="0" y="0"/>
                </a:moveTo>
                <a:lnTo>
                  <a:pt x="417180" y="0"/>
                </a:lnTo>
                <a:lnTo>
                  <a:pt x="0" y="447"/>
                </a:lnTo>
                <a:close/>
              </a:path>
            </a:pathLst>
          </a:custGeom>
        </p:spPr>
      </p:pic>
      <p:sp>
        <p:nvSpPr>
          <p:cNvPr id="2" name="TextBox 1">
            <a:extLst>
              <a:ext uri="{FF2B5EF4-FFF2-40B4-BE49-F238E27FC236}">
                <a16:creationId xmlns:a16="http://schemas.microsoft.com/office/drawing/2014/main" id="{9D38F702-C0A3-1955-07AF-7F03E3D42EB9}"/>
              </a:ext>
            </a:extLst>
          </p:cNvPr>
          <p:cNvSpPr txBox="1"/>
          <p:nvPr/>
        </p:nvSpPr>
        <p:spPr>
          <a:xfrm>
            <a:off x="-57300" y="2745466"/>
            <a:ext cx="5123515" cy="844401"/>
          </a:xfrm>
          <a:prstGeom prst="rect">
            <a:avLst/>
          </a:prstGeom>
        </p:spPr>
        <p:txBody>
          <a:bodyPr vert="horz" lIns="91440" tIns="45720" rIns="91440" bIns="45720" rtlCol="0" anchor="b">
            <a:normAutofit/>
          </a:bodyPr>
          <a:lstStyle/>
          <a:p>
            <a:pPr algn="r">
              <a:spcBef>
                <a:spcPct val="0"/>
              </a:spcBef>
              <a:spcAft>
                <a:spcPts val="600"/>
              </a:spcAft>
            </a:pPr>
            <a:r>
              <a:rPr lang="en-US" sz="4800" dirty="0">
                <a:solidFill>
                  <a:srgbClr val="002060"/>
                </a:solidFill>
                <a:latin typeface="+mj-lt"/>
                <a:ea typeface="+mj-ea"/>
                <a:cs typeface="+mj-cs"/>
              </a:rPr>
              <a:t>Where start?</a:t>
            </a:r>
          </a:p>
        </p:txBody>
      </p:sp>
      <p:cxnSp>
        <p:nvCxnSpPr>
          <p:cNvPr id="20" name="Straight Connector 19">
            <a:extLst>
              <a:ext uri="{FF2B5EF4-FFF2-40B4-BE49-F238E27FC236}">
                <a16:creationId xmlns:a16="http://schemas.microsoft.com/office/drawing/2014/main" id="{A3D2D849-17D8-45A4-9FB8-B955CD22BD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A0A4A95-757B-4092-A077-CA7C3ADE49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2D2FAE71-B8B1-4745-A59A-A88D3FE48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Rectangle 25">
            <a:extLst>
              <a:ext uri="{FF2B5EF4-FFF2-40B4-BE49-F238E27FC236}">
                <a16:creationId xmlns:a16="http://schemas.microsoft.com/office/drawing/2014/main" id="{E4C67344-C816-4380-85F7-CCFD7F8BA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Isosceles Triangle 24">
            <a:extLst>
              <a:ext uri="{FF2B5EF4-FFF2-40B4-BE49-F238E27FC236}">
                <a16:creationId xmlns:a16="http://schemas.microsoft.com/office/drawing/2014/main" id="{5A0B04CD-E5BD-4922-BE66-2D5B3A0DEF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0" name="Rectangle 27">
            <a:extLst>
              <a:ext uri="{FF2B5EF4-FFF2-40B4-BE49-F238E27FC236}">
                <a16:creationId xmlns:a16="http://schemas.microsoft.com/office/drawing/2014/main" id="{CF4C9BE8-5C78-476D-9042-ECD8BE635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2" name="Rectangle 28">
            <a:extLst>
              <a:ext uri="{FF2B5EF4-FFF2-40B4-BE49-F238E27FC236}">
                <a16:creationId xmlns:a16="http://schemas.microsoft.com/office/drawing/2014/main" id="{7D6A31B3-BF49-4DB2-8306-DD2E4B8897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4" name="Rectangle 29">
            <a:extLst>
              <a:ext uri="{FF2B5EF4-FFF2-40B4-BE49-F238E27FC236}">
                <a16:creationId xmlns:a16="http://schemas.microsoft.com/office/drawing/2014/main" id="{A903E87B-DD97-4095-B106-3218D6AF7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6" name="Isosceles Triangle 29">
            <a:extLst>
              <a:ext uri="{FF2B5EF4-FFF2-40B4-BE49-F238E27FC236}">
                <a16:creationId xmlns:a16="http://schemas.microsoft.com/office/drawing/2014/main" id="{954CB26F-45F0-4288-A3B1-32535127B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287300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82F4B3-4F25-E3BE-D402-17F798BB0C37}"/>
              </a:ext>
            </a:extLst>
          </p:cNvPr>
          <p:cNvSpPr txBox="1"/>
          <p:nvPr/>
        </p:nvSpPr>
        <p:spPr>
          <a:xfrm>
            <a:off x="95957" y="852311"/>
            <a:ext cx="10978444" cy="4524315"/>
          </a:xfrm>
          <a:prstGeom prst="rect">
            <a:avLst/>
          </a:prstGeom>
          <a:noFill/>
        </p:spPr>
        <p:txBody>
          <a:bodyPr wrap="square" rtlCol="0">
            <a:spAutoFit/>
          </a:bodyPr>
          <a:lstStyle/>
          <a:p>
            <a:pPr marL="285750" indent="-285750">
              <a:buClr>
                <a:schemeClr val="accent1">
                  <a:lumMod val="75000"/>
                </a:schemeClr>
              </a:buClr>
              <a:buFont typeface="Wingdings" panose="05000000000000000000" pitchFamily="2" charset="2"/>
              <a:buChar char="Ø"/>
            </a:pPr>
            <a:r>
              <a:rPr lang="en-US" dirty="0"/>
              <a:t>Meet with client ASAP to assess.</a:t>
            </a:r>
          </a:p>
          <a:p>
            <a:pPr marL="742950" lvl="1" indent="-285750">
              <a:buClr>
                <a:schemeClr val="accent1">
                  <a:lumMod val="75000"/>
                </a:schemeClr>
              </a:buClr>
              <a:buFont typeface="Wingdings" panose="05000000000000000000" pitchFamily="2" charset="2"/>
              <a:buChar char="Ø"/>
            </a:pPr>
            <a:r>
              <a:rPr lang="en-US" dirty="0"/>
              <a:t>If suspect may have </a:t>
            </a:r>
            <a:r>
              <a:rPr lang="en-US" b="1" dirty="0"/>
              <a:t>insanity case</a:t>
            </a:r>
            <a:r>
              <a:rPr lang="en-US" dirty="0"/>
              <a:t>, get expert ASAP. Even if can’t assess for insanity yet,            lay eyes on client and see how client presents close in time to offense. </a:t>
            </a:r>
          </a:p>
          <a:p>
            <a:endParaRPr lang="en-US" dirty="0"/>
          </a:p>
          <a:p>
            <a:pPr marL="285750" indent="-285750">
              <a:buClr>
                <a:schemeClr val="accent1">
                  <a:lumMod val="75000"/>
                </a:schemeClr>
              </a:buClr>
              <a:buFont typeface="Wingdings" panose="05000000000000000000" pitchFamily="2" charset="2"/>
              <a:buChar char="Ø"/>
            </a:pPr>
            <a:r>
              <a:rPr lang="en-US" b="1" dirty="0"/>
              <a:t>DO NOT show client the discovery </a:t>
            </a:r>
            <a:r>
              <a:rPr lang="en-US" dirty="0"/>
              <a:t>until all experts (including State’s) have spoken with them</a:t>
            </a:r>
          </a:p>
          <a:p>
            <a:pPr>
              <a:buClr>
                <a:schemeClr val="accent1">
                  <a:lumMod val="75000"/>
                </a:schemeClr>
              </a:buClr>
            </a:pPr>
            <a:endParaRPr lang="en-US" dirty="0"/>
          </a:p>
          <a:p>
            <a:pPr marL="285750" indent="-285750">
              <a:buClr>
                <a:schemeClr val="accent1">
                  <a:lumMod val="75000"/>
                </a:schemeClr>
              </a:buClr>
              <a:buFont typeface="Wingdings" panose="05000000000000000000" pitchFamily="2" charset="2"/>
              <a:buChar char="Ø"/>
            </a:pPr>
            <a:r>
              <a:rPr lang="en-US" b="1" dirty="0"/>
              <a:t>Choose right expert for job </a:t>
            </a:r>
            <a:r>
              <a:rPr lang="en-US" dirty="0"/>
              <a:t>– sometimes know early, sometimes need more than one. </a:t>
            </a:r>
          </a:p>
          <a:p>
            <a:pPr marL="742950" lvl="1" indent="-285750">
              <a:buClr>
                <a:schemeClr val="accent1">
                  <a:lumMod val="75000"/>
                </a:schemeClr>
              </a:buClr>
              <a:buFont typeface="Wingdings" panose="05000000000000000000" pitchFamily="2" charset="2"/>
              <a:buChar char="Ø"/>
            </a:pPr>
            <a:r>
              <a:rPr lang="en-US" dirty="0"/>
              <a:t>Generally start with preliminary decision – psychiatrist or psychologist?</a:t>
            </a:r>
          </a:p>
          <a:p>
            <a:endParaRPr lang="en-US" dirty="0"/>
          </a:p>
          <a:p>
            <a:pPr marL="285750" indent="-285750">
              <a:buClr>
                <a:schemeClr val="accent1">
                  <a:lumMod val="75000"/>
                </a:schemeClr>
              </a:buClr>
              <a:buFont typeface="Wingdings" panose="05000000000000000000" pitchFamily="2" charset="2"/>
              <a:buChar char="Ø"/>
            </a:pPr>
            <a:r>
              <a:rPr lang="en-US" b="1" dirty="0"/>
              <a:t>File an Ake motion ex parte </a:t>
            </a:r>
            <a:r>
              <a:rPr lang="en-US" dirty="0"/>
              <a:t>to get experts for competency &amp; sanity. </a:t>
            </a:r>
            <a:r>
              <a:rPr lang="en-US" b="1" dirty="0"/>
              <a:t>ALWAYS</a:t>
            </a:r>
            <a:r>
              <a:rPr lang="en-US" dirty="0"/>
              <a:t>.</a:t>
            </a:r>
          </a:p>
          <a:p>
            <a:pPr marL="742950" lvl="1" indent="-285750">
              <a:buClr>
                <a:schemeClr val="accent1">
                  <a:lumMod val="75000"/>
                </a:schemeClr>
              </a:buClr>
              <a:buFont typeface="Wingdings" panose="05000000000000000000" pitchFamily="2" charset="2"/>
              <a:buChar char="Ø"/>
            </a:pPr>
            <a:r>
              <a:rPr lang="en-US" b="1" dirty="0"/>
              <a:t>Do not </a:t>
            </a:r>
            <a:r>
              <a:rPr lang="en-US" dirty="0"/>
              <a:t>file as 1 motion. File for competency first (even if think CST), then sanity after       expert sees client</a:t>
            </a:r>
          </a:p>
          <a:p>
            <a:pPr marL="742950" lvl="1" indent="-285750">
              <a:buClr>
                <a:schemeClr val="accent1">
                  <a:lumMod val="75000"/>
                </a:schemeClr>
              </a:buClr>
              <a:buFont typeface="Wingdings" panose="05000000000000000000" pitchFamily="2" charset="2"/>
              <a:buChar char="Ø"/>
            </a:pPr>
            <a:r>
              <a:rPr lang="en-US" dirty="0"/>
              <a:t>Opinions may be disclosed to the Court and the prosecutor later, </a:t>
            </a:r>
            <a:r>
              <a:rPr lang="en-US" b="1" dirty="0"/>
              <a:t>if you make these issues        in the case, </a:t>
            </a:r>
            <a:r>
              <a:rPr lang="en-US" dirty="0"/>
              <a:t>but you need to see them first</a:t>
            </a:r>
            <a:r>
              <a:rPr lang="en-US" b="1" dirty="0"/>
              <a:t>. </a:t>
            </a:r>
          </a:p>
          <a:p>
            <a:pPr marL="1200150" lvl="2" indent="-285750">
              <a:buClr>
                <a:schemeClr val="accent1">
                  <a:lumMod val="75000"/>
                </a:schemeClr>
              </a:buClr>
              <a:buFont typeface="Wingdings" panose="05000000000000000000" pitchFamily="2" charset="2"/>
              <a:buChar char="Ø"/>
            </a:pPr>
            <a:r>
              <a:rPr lang="en-US" dirty="0"/>
              <a:t>Prepare the client (to the extent you can) and </a:t>
            </a:r>
            <a:r>
              <a:rPr lang="en-US" b="1" dirty="0"/>
              <a:t>remind the doctor</a:t>
            </a:r>
            <a:r>
              <a:rPr lang="en-US" dirty="0"/>
              <a:t> is ex parte.</a:t>
            </a:r>
            <a:endParaRPr lang="en-US" b="1" dirty="0"/>
          </a:p>
          <a:p>
            <a:pPr marL="1200150" lvl="2" indent="-285750">
              <a:buClr>
                <a:schemeClr val="accent1">
                  <a:lumMod val="75000"/>
                </a:schemeClr>
              </a:buClr>
              <a:buFont typeface="Wingdings" panose="05000000000000000000" pitchFamily="2" charset="2"/>
              <a:buChar char="Ø"/>
            </a:pPr>
            <a:r>
              <a:rPr lang="en-US" dirty="0"/>
              <a:t>Make sure all reports disclosed &amp; </a:t>
            </a:r>
            <a:r>
              <a:rPr lang="en-US" i="1" dirty="0"/>
              <a:t>filed</a:t>
            </a:r>
            <a:r>
              <a:rPr lang="en-US" dirty="0"/>
              <a:t> are </a:t>
            </a:r>
            <a:r>
              <a:rPr lang="en-US" b="1" dirty="0"/>
              <a:t>sealed </a:t>
            </a:r>
            <a:r>
              <a:rPr lang="en-US" dirty="0"/>
              <a:t>by court </a:t>
            </a:r>
          </a:p>
        </p:txBody>
      </p:sp>
      <p:sp>
        <p:nvSpPr>
          <p:cNvPr id="4" name="TextBox 3">
            <a:extLst>
              <a:ext uri="{FF2B5EF4-FFF2-40B4-BE49-F238E27FC236}">
                <a16:creationId xmlns:a16="http://schemas.microsoft.com/office/drawing/2014/main" id="{D502011D-99C4-21AB-52AF-5222558A3CFF}"/>
              </a:ext>
            </a:extLst>
          </p:cNvPr>
          <p:cNvSpPr txBox="1"/>
          <p:nvPr/>
        </p:nvSpPr>
        <p:spPr>
          <a:xfrm>
            <a:off x="287867" y="5458179"/>
            <a:ext cx="10233892" cy="1200329"/>
          </a:xfrm>
          <a:prstGeom prst="rect">
            <a:avLst/>
          </a:prstGeom>
          <a:noFill/>
        </p:spPr>
        <p:txBody>
          <a:bodyPr wrap="none" rtlCol="0">
            <a:spAutoFit/>
          </a:bodyPr>
          <a:lstStyle/>
          <a:p>
            <a:pPr marL="285750" indent="-285750">
              <a:buClr>
                <a:schemeClr val="accent1">
                  <a:lumMod val="75000"/>
                </a:schemeClr>
              </a:buClr>
              <a:buFont typeface="Wingdings" panose="05000000000000000000" pitchFamily="2" charset="2"/>
              <a:buChar char="Ø"/>
            </a:pPr>
            <a:r>
              <a:rPr lang="en-US" b="1" dirty="0"/>
              <a:t>Start gathering information </a:t>
            </a:r>
            <a:r>
              <a:rPr lang="en-US" dirty="0"/>
              <a:t>– records from school, past treatment providers (hospitals, jails, </a:t>
            </a:r>
          </a:p>
          <a:p>
            <a:r>
              <a:rPr lang="en-US" dirty="0"/>
              <a:t>     LMHA), hx from family. Videos from arrest and anything else that sheds light of state of mind</a:t>
            </a:r>
          </a:p>
          <a:p>
            <a:r>
              <a:rPr lang="en-US" dirty="0"/>
              <a:t>     before/during/immediately after offense – get creative and think outside box.</a:t>
            </a:r>
          </a:p>
          <a:p>
            <a:r>
              <a:rPr lang="en-US" b="1" dirty="0"/>
              <a:t>	**Use an investigator and mitigation expert to help gather documents</a:t>
            </a:r>
            <a:endParaRPr lang="en-US" dirty="0"/>
          </a:p>
        </p:txBody>
      </p:sp>
      <p:sp>
        <p:nvSpPr>
          <p:cNvPr id="6" name="TextBox 5">
            <a:extLst>
              <a:ext uri="{FF2B5EF4-FFF2-40B4-BE49-F238E27FC236}">
                <a16:creationId xmlns:a16="http://schemas.microsoft.com/office/drawing/2014/main" id="{2CE8B1E7-F8C2-BC40-E962-2B44809EB64F}"/>
              </a:ext>
            </a:extLst>
          </p:cNvPr>
          <p:cNvSpPr txBox="1"/>
          <p:nvPr/>
        </p:nvSpPr>
        <p:spPr>
          <a:xfrm>
            <a:off x="3364090" y="199492"/>
            <a:ext cx="3905236" cy="523220"/>
          </a:xfrm>
          <a:prstGeom prst="rect">
            <a:avLst/>
          </a:prstGeom>
          <a:noFill/>
        </p:spPr>
        <p:txBody>
          <a:bodyPr wrap="none" rtlCol="0">
            <a:spAutoFit/>
          </a:bodyPr>
          <a:lstStyle/>
          <a:p>
            <a:r>
              <a:rPr lang="en-US" sz="2800" dirty="0">
                <a:solidFill>
                  <a:schemeClr val="accent1">
                    <a:lumMod val="75000"/>
                  </a:schemeClr>
                </a:solidFill>
              </a:rPr>
              <a:t>Motions &amp; Experts: tips</a:t>
            </a:r>
          </a:p>
        </p:txBody>
      </p:sp>
    </p:spTree>
    <p:extLst>
      <p:ext uri="{BB962C8B-B14F-4D97-AF65-F5344CB8AC3E}">
        <p14:creationId xmlns:p14="http://schemas.microsoft.com/office/powerpoint/2010/main" val="186775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988A20-C1BD-9240-6930-CB476D2AF93D}"/>
              </a:ext>
            </a:extLst>
          </p:cNvPr>
          <p:cNvSpPr txBox="1"/>
          <p:nvPr/>
        </p:nvSpPr>
        <p:spPr>
          <a:xfrm>
            <a:off x="327378" y="863599"/>
            <a:ext cx="10024533" cy="4247317"/>
          </a:xfrm>
          <a:prstGeom prst="rect">
            <a:avLst/>
          </a:prstGeom>
          <a:noFill/>
        </p:spPr>
        <p:txBody>
          <a:bodyPr wrap="square" rtlCol="0">
            <a:spAutoFit/>
          </a:bodyPr>
          <a:lstStyle/>
          <a:p>
            <a:endParaRPr lang="en-US" dirty="0"/>
          </a:p>
          <a:p>
            <a:pPr marL="285750" indent="-285750">
              <a:buClr>
                <a:schemeClr val="accent1">
                  <a:lumMod val="75000"/>
                </a:schemeClr>
              </a:buClr>
              <a:buFont typeface="Wingdings" panose="05000000000000000000" pitchFamily="2" charset="2"/>
              <a:buChar char="Ø"/>
            </a:pPr>
            <a:r>
              <a:rPr lang="en-US" dirty="0"/>
              <a:t>In order to use NGRI as a defense, you must plead it in a timely manner. Even if client pleads “not guilty” at magistration and/or arraignment, you can later invoke the defense by filing notice</a:t>
            </a:r>
          </a:p>
          <a:p>
            <a:pPr>
              <a:buClr>
                <a:schemeClr val="accent1">
                  <a:lumMod val="75000"/>
                </a:schemeClr>
              </a:buClr>
            </a:pPr>
            <a:endParaRPr lang="en-US" dirty="0"/>
          </a:p>
          <a:p>
            <a:pPr marL="285750" indent="-285750">
              <a:buClr>
                <a:schemeClr val="accent1">
                  <a:lumMod val="75000"/>
                </a:schemeClr>
              </a:buClr>
              <a:buFont typeface="Wingdings" panose="05000000000000000000" pitchFamily="2" charset="2"/>
              <a:buChar char="Ø"/>
            </a:pPr>
            <a:r>
              <a:rPr lang="en-US" dirty="0"/>
              <a:t>Before filing notice, discuss options and make sure client understands consequences of different verdicts, especially NGRI</a:t>
            </a:r>
          </a:p>
          <a:p>
            <a:pPr marL="742950" lvl="1" indent="-285750">
              <a:buClr>
                <a:schemeClr val="accent1">
                  <a:lumMod val="75000"/>
                </a:schemeClr>
              </a:buClr>
              <a:buFont typeface="Wingdings" panose="05000000000000000000" pitchFamily="2" charset="2"/>
              <a:buChar char="Ø"/>
            </a:pPr>
            <a:r>
              <a:rPr lang="en-US" dirty="0"/>
              <a:t>Client may be undecided when file, but must be on board before plea or trial			</a:t>
            </a:r>
          </a:p>
          <a:p>
            <a:pPr marL="285750" indent="-285750">
              <a:buClr>
                <a:schemeClr val="accent1">
                  <a:lumMod val="75000"/>
                </a:schemeClr>
              </a:buClr>
              <a:buFont typeface="Wingdings" panose="05000000000000000000" pitchFamily="2" charset="2"/>
              <a:buChar char="Ø"/>
            </a:pPr>
            <a:r>
              <a:rPr lang="en-US" dirty="0"/>
              <a:t>If an Expert determines your client was insane, and you want the option to pursue insanity defense must, you must give </a:t>
            </a:r>
            <a:r>
              <a:rPr lang="en-US" b="1" dirty="0"/>
              <a:t>notice to the State</a:t>
            </a:r>
            <a:r>
              <a:rPr lang="en-US" dirty="0"/>
              <a:t>. State has right to have client evaluated by their own expert. **This is triggered by your notice</a:t>
            </a:r>
          </a:p>
          <a:p>
            <a:endParaRPr lang="en-US" dirty="0"/>
          </a:p>
          <a:p>
            <a:r>
              <a:rPr lang="en-US" dirty="0"/>
              <a:t>          </a:t>
            </a:r>
            <a:r>
              <a:rPr lang="en-US" b="1" dirty="0"/>
              <a:t>**Notice must be given at least 20 days before trial or at the pretrial hearing. </a:t>
            </a:r>
          </a:p>
          <a:p>
            <a:endParaRPr lang="en-US" dirty="0"/>
          </a:p>
        </p:txBody>
      </p:sp>
      <p:sp>
        <p:nvSpPr>
          <p:cNvPr id="3" name="TextBox 2">
            <a:extLst>
              <a:ext uri="{FF2B5EF4-FFF2-40B4-BE49-F238E27FC236}">
                <a16:creationId xmlns:a16="http://schemas.microsoft.com/office/drawing/2014/main" id="{1DF7EA28-E6ED-4477-634F-AB0C495BF1FE}"/>
              </a:ext>
            </a:extLst>
          </p:cNvPr>
          <p:cNvSpPr txBox="1"/>
          <p:nvPr/>
        </p:nvSpPr>
        <p:spPr>
          <a:xfrm>
            <a:off x="3251200" y="186267"/>
            <a:ext cx="3235181" cy="738664"/>
          </a:xfrm>
          <a:prstGeom prst="rect">
            <a:avLst/>
          </a:prstGeom>
          <a:noFill/>
        </p:spPr>
        <p:txBody>
          <a:bodyPr wrap="none" rtlCol="0">
            <a:spAutoFit/>
          </a:bodyPr>
          <a:lstStyle/>
          <a:p>
            <a:r>
              <a:rPr lang="en-US" sz="2400" dirty="0">
                <a:solidFill>
                  <a:srgbClr val="002060"/>
                </a:solidFill>
              </a:rPr>
              <a:t>Pleading your defense</a:t>
            </a:r>
          </a:p>
          <a:p>
            <a:endParaRPr lang="en-US" dirty="0"/>
          </a:p>
        </p:txBody>
      </p:sp>
    </p:spTree>
    <p:extLst>
      <p:ext uri="{BB962C8B-B14F-4D97-AF65-F5344CB8AC3E}">
        <p14:creationId xmlns:p14="http://schemas.microsoft.com/office/powerpoint/2010/main" val="124819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93FFD1D-3D0D-41B2-8E0A-0FB10A0AC76B}"/>
              </a:ext>
            </a:extLst>
          </p:cNvPr>
          <p:cNvPicPr>
            <a:picLocks noChangeAspect="1"/>
          </p:cNvPicPr>
          <p:nvPr/>
        </p:nvPicPr>
        <p:blipFill>
          <a:blip r:embed="rId2"/>
          <a:stretch>
            <a:fillRect/>
          </a:stretch>
        </p:blipFill>
        <p:spPr>
          <a:xfrm>
            <a:off x="2105085" y="1383482"/>
            <a:ext cx="1005927" cy="1005927"/>
          </a:xfrm>
          <a:prstGeom prst="rect">
            <a:avLst/>
          </a:prstGeom>
        </p:spPr>
      </p:pic>
      <p:pic>
        <p:nvPicPr>
          <p:cNvPr id="3" name="Picture 2">
            <a:extLst>
              <a:ext uri="{FF2B5EF4-FFF2-40B4-BE49-F238E27FC236}">
                <a16:creationId xmlns:a16="http://schemas.microsoft.com/office/drawing/2014/main" id="{084FE978-7297-464C-B87F-614F1AB68B1B}"/>
              </a:ext>
            </a:extLst>
          </p:cNvPr>
          <p:cNvPicPr>
            <a:picLocks noChangeAspect="1"/>
          </p:cNvPicPr>
          <p:nvPr/>
        </p:nvPicPr>
        <p:blipFill>
          <a:blip r:embed="rId3"/>
          <a:stretch>
            <a:fillRect/>
          </a:stretch>
        </p:blipFill>
        <p:spPr>
          <a:xfrm>
            <a:off x="6982720" y="1383482"/>
            <a:ext cx="1005927" cy="1005927"/>
          </a:xfrm>
          <a:prstGeom prst="rect">
            <a:avLst/>
          </a:prstGeom>
        </p:spPr>
      </p:pic>
      <p:sp>
        <p:nvSpPr>
          <p:cNvPr id="4" name="Rectangle 3">
            <a:extLst>
              <a:ext uri="{FF2B5EF4-FFF2-40B4-BE49-F238E27FC236}">
                <a16:creationId xmlns:a16="http://schemas.microsoft.com/office/drawing/2014/main" id="{A3CA950D-D978-40D1-805F-05FECCDD1652}"/>
              </a:ext>
            </a:extLst>
          </p:cNvPr>
          <p:cNvSpPr/>
          <p:nvPr/>
        </p:nvSpPr>
        <p:spPr>
          <a:xfrm>
            <a:off x="1262053" y="2692499"/>
            <a:ext cx="2691990" cy="923330"/>
          </a:xfrm>
          <a:prstGeom prst="rect">
            <a:avLst/>
          </a:prstGeom>
        </p:spPr>
        <p:txBody>
          <a:bodyPr wrap="square">
            <a:spAutoFit/>
          </a:bodyPr>
          <a:lstStyle/>
          <a:p>
            <a:r>
              <a:rPr lang="en-US" dirty="0"/>
              <a:t>State and Defense can agree client was NGRI – </a:t>
            </a:r>
            <a:r>
              <a:rPr lang="en-US" b="1" dirty="0"/>
              <a:t>best solution for safety</a:t>
            </a:r>
          </a:p>
        </p:txBody>
      </p:sp>
      <p:sp>
        <p:nvSpPr>
          <p:cNvPr id="5" name="Rectangle 4">
            <a:extLst>
              <a:ext uri="{FF2B5EF4-FFF2-40B4-BE49-F238E27FC236}">
                <a16:creationId xmlns:a16="http://schemas.microsoft.com/office/drawing/2014/main" id="{429B1AF4-5FEB-4B96-93DC-8BB182D4D3A7}"/>
              </a:ext>
            </a:extLst>
          </p:cNvPr>
          <p:cNvSpPr/>
          <p:nvPr/>
        </p:nvSpPr>
        <p:spPr>
          <a:xfrm>
            <a:off x="6428477" y="2646332"/>
            <a:ext cx="2345770" cy="369332"/>
          </a:xfrm>
          <a:prstGeom prst="rect">
            <a:avLst/>
          </a:prstGeom>
        </p:spPr>
        <p:txBody>
          <a:bodyPr wrap="none">
            <a:spAutoFit/>
          </a:bodyPr>
          <a:lstStyle/>
          <a:p>
            <a:r>
              <a:rPr lang="en-US" dirty="0"/>
              <a:t>Trial (Judge or Jury) </a:t>
            </a:r>
          </a:p>
        </p:txBody>
      </p:sp>
      <p:sp>
        <p:nvSpPr>
          <p:cNvPr id="6" name="Rectangle 5">
            <a:extLst>
              <a:ext uri="{FF2B5EF4-FFF2-40B4-BE49-F238E27FC236}">
                <a16:creationId xmlns:a16="http://schemas.microsoft.com/office/drawing/2014/main" id="{430A2A32-0778-46EA-8CA4-907CE947C0A3}"/>
              </a:ext>
            </a:extLst>
          </p:cNvPr>
          <p:cNvSpPr/>
          <p:nvPr/>
        </p:nvSpPr>
        <p:spPr>
          <a:xfrm>
            <a:off x="1262053" y="3743520"/>
            <a:ext cx="3412288" cy="1477328"/>
          </a:xfrm>
          <a:prstGeom prst="rect">
            <a:avLst/>
          </a:prstGeom>
        </p:spPr>
        <p:txBody>
          <a:bodyPr wrap="square">
            <a:spAutoFit/>
          </a:bodyPr>
          <a:lstStyle/>
          <a:p>
            <a:r>
              <a:rPr lang="en-US" dirty="0"/>
              <a:t>Hearing on the record- finding that the State could prove the elements BRD, the defense could prove the affirmative defense of insanity. </a:t>
            </a:r>
          </a:p>
        </p:txBody>
      </p:sp>
      <p:sp>
        <p:nvSpPr>
          <p:cNvPr id="7" name="Rectangle 6">
            <a:extLst>
              <a:ext uri="{FF2B5EF4-FFF2-40B4-BE49-F238E27FC236}">
                <a16:creationId xmlns:a16="http://schemas.microsoft.com/office/drawing/2014/main" id="{7DDD934F-A751-4798-9AFC-3E419FEAAF29}"/>
              </a:ext>
            </a:extLst>
          </p:cNvPr>
          <p:cNvSpPr/>
          <p:nvPr/>
        </p:nvSpPr>
        <p:spPr>
          <a:xfrm>
            <a:off x="6096000" y="3641920"/>
            <a:ext cx="3412288" cy="1477328"/>
          </a:xfrm>
          <a:prstGeom prst="rect">
            <a:avLst/>
          </a:prstGeom>
        </p:spPr>
        <p:txBody>
          <a:bodyPr wrap="square">
            <a:spAutoFit/>
          </a:bodyPr>
          <a:lstStyle/>
          <a:p>
            <a:r>
              <a:rPr lang="en-US" dirty="0"/>
              <a:t>State must prove their case BRD, present evidence of defense of sanity</a:t>
            </a:r>
          </a:p>
          <a:p>
            <a:endParaRPr lang="en-US" dirty="0"/>
          </a:p>
          <a:p>
            <a:endParaRPr lang="en-US" dirty="0"/>
          </a:p>
        </p:txBody>
      </p:sp>
    </p:spTree>
    <p:extLst>
      <p:ext uri="{BB962C8B-B14F-4D97-AF65-F5344CB8AC3E}">
        <p14:creationId xmlns:p14="http://schemas.microsoft.com/office/powerpoint/2010/main" val="372070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66B59C3-C362-4C8D-8C86-7120E1025BF5}"/>
              </a:ext>
            </a:extLst>
          </p:cNvPr>
          <p:cNvSpPr>
            <a:spLocks noGrp="1"/>
          </p:cNvSpPr>
          <p:nvPr>
            <p:ph type="title"/>
          </p:nvPr>
        </p:nvSpPr>
        <p:spPr>
          <a:xfrm>
            <a:off x="643467" y="816638"/>
            <a:ext cx="3367359" cy="5224724"/>
          </a:xfrm>
        </p:spPr>
        <p:txBody>
          <a:bodyPr anchor="ctr">
            <a:normAutofit/>
          </a:bodyPr>
          <a:lstStyle/>
          <a:p>
            <a:r>
              <a:rPr lang="en-US" dirty="0"/>
              <a:t>Trial considerations</a:t>
            </a:r>
          </a:p>
        </p:txBody>
      </p:sp>
      <p:sp>
        <p:nvSpPr>
          <p:cNvPr id="3" name="Content Placeholder 2">
            <a:extLst>
              <a:ext uri="{FF2B5EF4-FFF2-40B4-BE49-F238E27FC236}">
                <a16:creationId xmlns:a16="http://schemas.microsoft.com/office/drawing/2014/main" id="{7E0A8E24-8F79-47B9-8319-2415042C5E2D}"/>
              </a:ext>
            </a:extLst>
          </p:cNvPr>
          <p:cNvSpPr>
            <a:spLocks noGrp="1"/>
          </p:cNvSpPr>
          <p:nvPr>
            <p:ph idx="1"/>
          </p:nvPr>
        </p:nvSpPr>
        <p:spPr>
          <a:xfrm>
            <a:off x="4654295" y="816638"/>
            <a:ext cx="4619706" cy="5224724"/>
          </a:xfrm>
        </p:spPr>
        <p:txBody>
          <a:bodyPr anchor="ctr">
            <a:normAutofit/>
          </a:bodyPr>
          <a:lstStyle/>
          <a:p>
            <a:pPr>
              <a:buFont typeface="Wingdings" panose="05000000000000000000" pitchFamily="2" charset="2"/>
              <a:buChar char="Ø"/>
            </a:pPr>
            <a:r>
              <a:rPr lang="en-US" sz="2800" dirty="0"/>
              <a:t>Jury does not get to hear what happens if NGRI. [CCRP Art. 46C.154] What can you do?</a:t>
            </a:r>
          </a:p>
          <a:p>
            <a:pPr>
              <a:buFont typeface="Wingdings" panose="05000000000000000000" pitchFamily="2" charset="2"/>
              <a:buChar char="Ø"/>
            </a:pPr>
            <a:r>
              <a:rPr lang="en-US" sz="2800" dirty="0"/>
              <a:t>Verdict options – guilty, not guilty, or NGRI (make sure you &amp; client know ramifications)</a:t>
            </a:r>
          </a:p>
          <a:p>
            <a:pPr>
              <a:buFont typeface="Wingdings" panose="05000000000000000000" pitchFamily="2" charset="2"/>
              <a:buChar char="Ø"/>
            </a:pPr>
            <a:r>
              <a:rPr lang="en-US" sz="2800" dirty="0"/>
              <a:t>Should your client testify?</a:t>
            </a:r>
          </a:p>
        </p:txBody>
      </p:sp>
    </p:spTree>
    <p:extLst>
      <p:ext uri="{BB962C8B-B14F-4D97-AF65-F5344CB8AC3E}">
        <p14:creationId xmlns:p14="http://schemas.microsoft.com/office/powerpoint/2010/main" val="202266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2ED567-06B3-4107-9773-BBB6BD786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189EADB-387A-4B0B-938D-7DF80B651E2D}"/>
              </a:ext>
            </a:extLst>
          </p:cNvPr>
          <p:cNvSpPr>
            <a:spLocks noGrp="1"/>
          </p:cNvSpPr>
          <p:nvPr>
            <p:ph idx="1"/>
          </p:nvPr>
        </p:nvSpPr>
        <p:spPr>
          <a:xfrm>
            <a:off x="237067" y="496711"/>
            <a:ext cx="7035799" cy="5937956"/>
          </a:xfrm>
        </p:spPr>
        <p:txBody>
          <a:bodyPr anchor="ctr">
            <a:normAutofit/>
          </a:bodyPr>
          <a:lstStyle/>
          <a:p>
            <a:pPr>
              <a:lnSpc>
                <a:spcPct val="90000"/>
              </a:lnSpc>
              <a:buFont typeface="Wingdings" panose="05000000000000000000" pitchFamily="2" charset="2"/>
              <a:buChar char="Ø"/>
            </a:pPr>
            <a:r>
              <a:rPr lang="en-US" sz="2000" dirty="0"/>
              <a:t>Can be a challenge to get the Client to trust you enough to confide the truth, participate in the process and trust your advice. </a:t>
            </a:r>
          </a:p>
          <a:p>
            <a:pPr>
              <a:lnSpc>
                <a:spcPct val="90000"/>
              </a:lnSpc>
              <a:buFont typeface="Wingdings" panose="05000000000000000000" pitchFamily="2" charset="2"/>
              <a:buChar char="Ø"/>
            </a:pPr>
            <a:r>
              <a:rPr lang="en-US" sz="2000" dirty="0"/>
              <a:t>Particularly challenging with a MH client</a:t>
            </a:r>
          </a:p>
          <a:p>
            <a:pPr lvl="1">
              <a:lnSpc>
                <a:spcPct val="90000"/>
              </a:lnSpc>
              <a:buFont typeface="Wingdings" panose="05000000000000000000" pitchFamily="2" charset="2"/>
              <a:buChar char="Ø"/>
            </a:pPr>
            <a:r>
              <a:rPr lang="en-US" sz="2000" dirty="0"/>
              <a:t>May be suffering from paranoia</a:t>
            </a:r>
          </a:p>
          <a:p>
            <a:pPr lvl="1">
              <a:lnSpc>
                <a:spcPct val="90000"/>
              </a:lnSpc>
              <a:buFont typeface="Wingdings" panose="05000000000000000000" pitchFamily="2" charset="2"/>
              <a:buChar char="Ø"/>
            </a:pPr>
            <a:r>
              <a:rPr lang="en-US" sz="2000" dirty="0"/>
              <a:t>May have difficulty focusing or</a:t>
            </a:r>
          </a:p>
          <a:p>
            <a:pPr lvl="1">
              <a:lnSpc>
                <a:spcPct val="90000"/>
              </a:lnSpc>
              <a:buFont typeface="Wingdings" panose="05000000000000000000" pitchFamily="2" charset="2"/>
              <a:buChar char="Ø"/>
            </a:pPr>
            <a:r>
              <a:rPr lang="en-US" sz="2000" dirty="0"/>
              <a:t>Often ignored or discounted – treated as stupid or incapable of making decisions, sometimes by the very people who are there to help</a:t>
            </a:r>
          </a:p>
          <a:p>
            <a:pPr>
              <a:lnSpc>
                <a:spcPct val="90000"/>
              </a:lnSpc>
            </a:pPr>
            <a:endParaRPr lang="en-US" sz="2000" dirty="0"/>
          </a:p>
          <a:p>
            <a:pPr marL="0" indent="0">
              <a:lnSpc>
                <a:spcPct val="90000"/>
              </a:lnSpc>
              <a:buNone/>
            </a:pPr>
            <a:r>
              <a:rPr lang="en-US" sz="2000" dirty="0"/>
              <a:t>**Important not to treat them as broken or wrong. </a:t>
            </a:r>
          </a:p>
          <a:p>
            <a:pPr marL="0" indent="0">
              <a:lnSpc>
                <a:spcPct val="90000"/>
              </a:lnSpc>
              <a:buNone/>
            </a:pPr>
            <a:r>
              <a:rPr lang="en-US" sz="2000" dirty="0"/>
              <a:t>**Need their trust to get their buy-in for best defense strategy</a:t>
            </a:r>
          </a:p>
          <a:p>
            <a:pPr>
              <a:lnSpc>
                <a:spcPct val="90000"/>
              </a:lnSpc>
            </a:pPr>
            <a:endParaRPr lang="en-US" sz="1500" dirty="0"/>
          </a:p>
        </p:txBody>
      </p:sp>
      <p:sp>
        <p:nvSpPr>
          <p:cNvPr id="10" name="Rectangle 9">
            <a:extLst>
              <a:ext uri="{FF2B5EF4-FFF2-40B4-BE49-F238E27FC236}">
                <a16:creationId xmlns:a16="http://schemas.microsoft.com/office/drawing/2014/main" id="{AF551D8B-3775-4477-88B7-7B7C350D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cxnSp>
        <p:nvCxnSpPr>
          <p:cNvPr id="12" name="Straight Connector 11">
            <a:extLst>
              <a:ext uri="{FF2B5EF4-FFF2-40B4-BE49-F238E27FC236}">
                <a16:creationId xmlns:a16="http://schemas.microsoft.com/office/drawing/2014/main" id="{1A901C3D-CFAE-460D-BD0E-7D22164D7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37C0EA9-1437-4437-9D20-2BBDA1AA9F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2C153736-D102-4F57-9DE7-615AFC02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Isosceles Triangle 27">
            <a:extLst>
              <a:ext uri="{FF2B5EF4-FFF2-40B4-BE49-F238E27FC236}">
                <a16:creationId xmlns:a16="http://schemas.microsoft.com/office/drawing/2014/main" id="{D52A0D23-45DD-4DF4-ADE6-A81F409BB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F350A6F2-6804-4B23-A226-8B69BBE668FB}"/>
              </a:ext>
            </a:extLst>
          </p:cNvPr>
          <p:cNvSpPr>
            <a:spLocks noGrp="1"/>
          </p:cNvSpPr>
          <p:nvPr>
            <p:ph type="title"/>
          </p:nvPr>
        </p:nvSpPr>
        <p:spPr>
          <a:xfrm>
            <a:off x="7829658" y="1253067"/>
            <a:ext cx="3371742" cy="4351866"/>
          </a:xfrm>
        </p:spPr>
        <p:txBody>
          <a:bodyPr anchor="ctr">
            <a:normAutofit/>
          </a:bodyPr>
          <a:lstStyle/>
          <a:p>
            <a:r>
              <a:rPr lang="en-US" dirty="0">
                <a:solidFill>
                  <a:schemeClr val="bg1"/>
                </a:solidFill>
              </a:rPr>
              <a:t>Client participation in decisions</a:t>
            </a:r>
          </a:p>
        </p:txBody>
      </p:sp>
    </p:spTree>
    <p:extLst>
      <p:ext uri="{BB962C8B-B14F-4D97-AF65-F5344CB8AC3E}">
        <p14:creationId xmlns:p14="http://schemas.microsoft.com/office/powerpoint/2010/main" val="236161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D3EF8-8D5B-43E1-264E-8121ED8355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A7BF8D-D58C-E799-D75D-8DE5A32A561B}"/>
              </a:ext>
            </a:extLst>
          </p:cNvPr>
          <p:cNvSpPr>
            <a:spLocks noGrp="1"/>
          </p:cNvSpPr>
          <p:nvPr>
            <p:ph type="title"/>
          </p:nvPr>
        </p:nvSpPr>
        <p:spPr>
          <a:xfrm>
            <a:off x="534211" y="207942"/>
            <a:ext cx="8609789" cy="957347"/>
          </a:xfrm>
        </p:spPr>
        <p:txBody>
          <a:bodyPr>
            <a:noAutofit/>
          </a:bodyPr>
          <a:lstStyle/>
          <a:p>
            <a:pPr algn="ctr"/>
            <a:r>
              <a:rPr lang="en-US" sz="3200" b="1" dirty="0">
                <a:solidFill>
                  <a:srgbClr val="002060"/>
                </a:solidFill>
              </a:rPr>
              <a:t>The Numbers</a:t>
            </a:r>
            <a:r>
              <a:rPr lang="en-US" sz="3200" dirty="0">
                <a:solidFill>
                  <a:srgbClr val="002060"/>
                </a:solidFill>
              </a:rPr>
              <a:t>: NAMI &amp; SAMHSA estimate…</a:t>
            </a:r>
          </a:p>
        </p:txBody>
      </p:sp>
      <p:graphicFrame>
        <p:nvGraphicFramePr>
          <p:cNvPr id="8" name="Content Placeholder 2">
            <a:extLst>
              <a:ext uri="{FF2B5EF4-FFF2-40B4-BE49-F238E27FC236}">
                <a16:creationId xmlns:a16="http://schemas.microsoft.com/office/drawing/2014/main" id="{0AAF859D-78E0-8274-3239-FD6077A5B096}"/>
              </a:ext>
            </a:extLst>
          </p:cNvPr>
          <p:cNvGraphicFramePr>
            <a:graphicFrameLocks noGrp="1"/>
          </p:cNvGraphicFramePr>
          <p:nvPr>
            <p:ph idx="1"/>
            <p:extLst>
              <p:ext uri="{D42A27DB-BD31-4B8C-83A1-F6EECF244321}">
                <p14:modId xmlns:p14="http://schemas.microsoft.com/office/powerpoint/2010/main" val="3006861527"/>
              </p:ext>
            </p:extLst>
          </p:nvPr>
        </p:nvGraphicFramePr>
        <p:xfrm>
          <a:off x="325564" y="1896533"/>
          <a:ext cx="4513541" cy="48485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CD05D996-A342-EF88-0F5E-EDA5ACC8BB71}"/>
              </a:ext>
            </a:extLst>
          </p:cNvPr>
          <p:cNvSpPr>
            <a:spLocks noGrp="1"/>
          </p:cNvSpPr>
          <p:nvPr>
            <p:ph type="body" sz="half" idx="2"/>
          </p:nvPr>
        </p:nvSpPr>
        <p:spPr>
          <a:xfrm>
            <a:off x="5319012" y="1896533"/>
            <a:ext cx="4619708" cy="4387057"/>
          </a:xfrm>
        </p:spPr>
        <p:txBody>
          <a:bodyPr>
            <a:normAutofit fontScale="85000" lnSpcReduction="20000"/>
          </a:bodyPr>
          <a:lstStyle/>
          <a:p>
            <a:pPr marL="457200" indent="-457200">
              <a:buFont typeface="Wingdings" panose="05000000000000000000" pitchFamily="2" charset="2"/>
              <a:buChar char="Ø"/>
            </a:pPr>
            <a:r>
              <a:rPr lang="en-US" sz="2600" dirty="0">
                <a:solidFill>
                  <a:srgbClr val="353535"/>
                </a:solidFill>
              </a:rPr>
              <a:t>About </a:t>
            </a:r>
            <a:r>
              <a:rPr lang="en-US" sz="2600" b="1" dirty="0">
                <a:solidFill>
                  <a:srgbClr val="353535"/>
                </a:solidFill>
              </a:rPr>
              <a:t>2 in 5 </a:t>
            </a:r>
            <a:r>
              <a:rPr lang="en-US" sz="2600" dirty="0">
                <a:solidFill>
                  <a:srgbClr val="353535"/>
                </a:solidFill>
              </a:rPr>
              <a:t>incarcerated have a hx of mental illness </a:t>
            </a:r>
            <a:r>
              <a:rPr lang="en-US" sz="2600" b="1" dirty="0">
                <a:solidFill>
                  <a:schemeClr val="tx1"/>
                </a:solidFill>
              </a:rPr>
              <a:t>(37</a:t>
            </a:r>
            <a:r>
              <a:rPr lang="en-US" sz="2600" b="1" dirty="0">
                <a:solidFill>
                  <a:schemeClr val="tx1"/>
                </a:solidFill>
                <a:hlinkClick r:id="rId7">
                  <a:extLst>
                    <a:ext uri="{A12FA001-AC4F-418D-AE19-62706E023703}">
                      <ahyp:hlinkClr xmlns:ahyp="http://schemas.microsoft.com/office/drawing/2018/hyperlinkcolor" val="tx"/>
                    </a:ext>
                  </a:extLst>
                </a:hlinkClick>
              </a:rPr>
              <a:t>%</a:t>
            </a:r>
            <a:r>
              <a:rPr lang="en-US" sz="2600" b="1" dirty="0">
                <a:solidFill>
                  <a:schemeClr val="tx1"/>
                </a:solidFill>
              </a:rPr>
              <a:t> </a:t>
            </a:r>
            <a:r>
              <a:rPr lang="en-US" sz="2600" dirty="0">
                <a:solidFill>
                  <a:srgbClr val="353535"/>
                </a:solidFill>
              </a:rPr>
              <a:t>in state and federal prisons and</a:t>
            </a:r>
            <a:r>
              <a:rPr lang="en-US" sz="2600" b="1" dirty="0">
                <a:solidFill>
                  <a:schemeClr val="tx1"/>
                </a:solidFill>
              </a:rPr>
              <a:t> 44</a:t>
            </a:r>
            <a:r>
              <a:rPr lang="en-US" sz="2600" b="1" dirty="0">
                <a:solidFill>
                  <a:schemeClr val="tx1"/>
                </a:solidFill>
                <a:hlinkClick r:id="rId7">
                  <a:extLst>
                    <a:ext uri="{A12FA001-AC4F-418D-AE19-62706E023703}">
                      <ahyp:hlinkClr xmlns:ahyp="http://schemas.microsoft.com/office/drawing/2018/hyperlinkcolor" val="tx"/>
                    </a:ext>
                  </a:extLst>
                </a:hlinkClick>
              </a:rPr>
              <a:t>%</a:t>
            </a:r>
            <a:r>
              <a:rPr lang="en-US" sz="2600" b="1" dirty="0">
                <a:solidFill>
                  <a:schemeClr val="tx1"/>
                </a:solidFill>
              </a:rPr>
              <a:t> </a:t>
            </a:r>
            <a:r>
              <a:rPr lang="en-US" sz="2600" dirty="0">
                <a:solidFill>
                  <a:srgbClr val="353535"/>
                </a:solidFill>
              </a:rPr>
              <a:t>in local jails).</a:t>
            </a:r>
          </a:p>
          <a:p>
            <a:pPr lvl="1"/>
            <a:r>
              <a:rPr lang="en-US" sz="2600" b="1" u="sng" dirty="0">
                <a:solidFill>
                  <a:schemeClr val="tx1"/>
                </a:solidFill>
                <a:hlinkClick r:id="rId7">
                  <a:extLst>
                    <a:ext uri="{A12FA001-AC4F-418D-AE19-62706E023703}">
                      <ahyp:hlinkClr xmlns:ahyp="http://schemas.microsoft.com/office/drawing/2018/hyperlinkcolor" val="tx"/>
                    </a:ext>
                  </a:extLst>
                </a:hlinkClick>
              </a:rPr>
              <a:t>66%</a:t>
            </a:r>
            <a:r>
              <a:rPr lang="en-US" sz="2600" b="1" dirty="0">
                <a:solidFill>
                  <a:schemeClr val="tx1"/>
                </a:solidFill>
              </a:rPr>
              <a:t> </a:t>
            </a:r>
            <a:r>
              <a:rPr lang="en-US" sz="2600" dirty="0">
                <a:solidFill>
                  <a:srgbClr val="353535"/>
                </a:solidFill>
              </a:rPr>
              <a:t>of </a:t>
            </a:r>
            <a:r>
              <a:rPr lang="en-US" sz="2600" b="1" dirty="0">
                <a:solidFill>
                  <a:srgbClr val="353535"/>
                </a:solidFill>
              </a:rPr>
              <a:t>women</a:t>
            </a:r>
            <a:r>
              <a:rPr lang="en-US" sz="2600" dirty="0">
                <a:solidFill>
                  <a:srgbClr val="353535"/>
                </a:solidFill>
              </a:rPr>
              <a:t> in prison reported having a MH hx, almost twice that of men in prison.</a:t>
            </a:r>
          </a:p>
          <a:p>
            <a:pPr marL="457200" indent="-457200">
              <a:buFont typeface="Wingdings" panose="05000000000000000000" pitchFamily="2" charset="2"/>
              <a:buChar char="Ø"/>
            </a:pPr>
            <a:r>
              <a:rPr lang="en-US" sz="2600" dirty="0"/>
              <a:t>And up to </a:t>
            </a:r>
            <a:r>
              <a:rPr lang="en-US" sz="2600" b="1" dirty="0"/>
              <a:t>72% </a:t>
            </a:r>
            <a:r>
              <a:rPr lang="en-US" sz="2600" dirty="0"/>
              <a:t>of those have a dual diagnosis; </a:t>
            </a:r>
          </a:p>
          <a:p>
            <a:pPr marL="457200" indent="-457200">
              <a:buFont typeface="Wingdings" panose="05000000000000000000" pitchFamily="2" charset="2"/>
              <a:buChar char="Ø"/>
            </a:pPr>
            <a:r>
              <a:rPr lang="en-US" sz="2600" b="1" dirty="0"/>
              <a:t>More than 65% </a:t>
            </a:r>
            <a:r>
              <a:rPr lang="en-US" sz="2600" dirty="0"/>
              <a:t>of youth in the juvenile justice system suffer from MI</a:t>
            </a:r>
          </a:p>
          <a:p>
            <a:pPr marL="342900" lvl="0" indent="-342900">
              <a:buClr>
                <a:srgbClr val="F496CB">
                  <a:lumMod val="75000"/>
                </a:srgbClr>
              </a:buClr>
              <a:buFont typeface="Wingdings 3" charset="2"/>
              <a:buChar char=""/>
            </a:pPr>
            <a:endParaRPr lang="en-US" sz="1800" dirty="0">
              <a:solidFill>
                <a:prstClr val="black">
                  <a:lumMod val="75000"/>
                  <a:lumOff val="25000"/>
                </a:prstClr>
              </a:solidFill>
            </a:endParaRPr>
          </a:p>
          <a:p>
            <a:endParaRPr lang="en-US" dirty="0"/>
          </a:p>
        </p:txBody>
      </p:sp>
      <p:sp>
        <p:nvSpPr>
          <p:cNvPr id="5" name="TextBox 4">
            <a:extLst>
              <a:ext uri="{FF2B5EF4-FFF2-40B4-BE49-F238E27FC236}">
                <a16:creationId xmlns:a16="http://schemas.microsoft.com/office/drawing/2014/main" id="{76556F1B-BAA5-94E9-E3D0-1FDCB210D42D}"/>
              </a:ext>
            </a:extLst>
          </p:cNvPr>
          <p:cNvSpPr txBox="1"/>
          <p:nvPr/>
        </p:nvSpPr>
        <p:spPr>
          <a:xfrm>
            <a:off x="1375938" y="1394178"/>
            <a:ext cx="2268570" cy="369332"/>
          </a:xfrm>
          <a:prstGeom prst="rect">
            <a:avLst/>
          </a:prstGeom>
          <a:noFill/>
        </p:spPr>
        <p:txBody>
          <a:bodyPr wrap="none" rtlCol="0">
            <a:spAutoFit/>
          </a:bodyPr>
          <a:lstStyle/>
          <a:p>
            <a:r>
              <a:rPr lang="en-US" b="1" dirty="0">
                <a:solidFill>
                  <a:schemeClr val="accent1">
                    <a:lumMod val="75000"/>
                  </a:schemeClr>
                </a:solidFill>
              </a:rPr>
              <a:t>Nationwide (2024):</a:t>
            </a:r>
          </a:p>
        </p:txBody>
      </p:sp>
      <p:sp>
        <p:nvSpPr>
          <p:cNvPr id="6" name="TextBox 5">
            <a:extLst>
              <a:ext uri="{FF2B5EF4-FFF2-40B4-BE49-F238E27FC236}">
                <a16:creationId xmlns:a16="http://schemas.microsoft.com/office/drawing/2014/main" id="{F8AB6975-7E56-F13E-D6E3-624739AF2A33}"/>
              </a:ext>
            </a:extLst>
          </p:cNvPr>
          <p:cNvSpPr txBox="1"/>
          <p:nvPr/>
        </p:nvSpPr>
        <p:spPr>
          <a:xfrm>
            <a:off x="7016045" y="1394178"/>
            <a:ext cx="1654620" cy="369332"/>
          </a:xfrm>
          <a:prstGeom prst="rect">
            <a:avLst/>
          </a:prstGeom>
          <a:noFill/>
        </p:spPr>
        <p:txBody>
          <a:bodyPr wrap="none" rtlCol="0">
            <a:spAutoFit/>
          </a:bodyPr>
          <a:lstStyle/>
          <a:p>
            <a:r>
              <a:rPr lang="en-US" b="1" dirty="0">
                <a:solidFill>
                  <a:schemeClr val="accent1">
                    <a:lumMod val="75000"/>
                  </a:schemeClr>
                </a:solidFill>
              </a:rPr>
              <a:t>Compared to</a:t>
            </a:r>
            <a:r>
              <a:rPr lang="en-US" b="1" dirty="0"/>
              <a:t>:</a:t>
            </a:r>
          </a:p>
        </p:txBody>
      </p:sp>
    </p:spTree>
    <p:extLst>
      <p:ext uri="{BB962C8B-B14F-4D97-AF65-F5344CB8AC3E}">
        <p14:creationId xmlns:p14="http://schemas.microsoft.com/office/powerpoint/2010/main" val="207744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583DE-3E78-4CA8-8B5D-156338E0F8A7}"/>
              </a:ext>
            </a:extLst>
          </p:cNvPr>
          <p:cNvSpPr>
            <a:spLocks noGrp="1"/>
          </p:cNvSpPr>
          <p:nvPr>
            <p:ph type="title"/>
          </p:nvPr>
        </p:nvSpPr>
        <p:spPr>
          <a:xfrm>
            <a:off x="632180" y="1408332"/>
            <a:ext cx="9031109" cy="1024424"/>
          </a:xfrm>
        </p:spPr>
        <p:txBody>
          <a:bodyPr>
            <a:normAutofit fontScale="90000"/>
          </a:bodyPr>
          <a:lstStyle/>
          <a:p>
            <a:r>
              <a:rPr lang="en-US" sz="2200" dirty="0">
                <a:solidFill>
                  <a:schemeClr val="tx1"/>
                </a:solidFill>
              </a:rPr>
              <a:t>A Houston study also estimated up to 40% of individuals in the criminal justice system (incarcerated or on probation/parole) suffer from mental illness; other studies estimate that number at closer to 50%</a:t>
            </a:r>
            <a:endParaRPr lang="en-US" sz="2200" b="1" dirty="0"/>
          </a:p>
        </p:txBody>
      </p:sp>
      <p:sp>
        <p:nvSpPr>
          <p:cNvPr id="3" name="TextBox 2">
            <a:extLst>
              <a:ext uri="{FF2B5EF4-FFF2-40B4-BE49-F238E27FC236}">
                <a16:creationId xmlns:a16="http://schemas.microsoft.com/office/drawing/2014/main" id="{3D772FB6-A084-F9FB-0D94-D629CDD27C33}"/>
              </a:ext>
            </a:extLst>
          </p:cNvPr>
          <p:cNvSpPr txBox="1"/>
          <p:nvPr/>
        </p:nvSpPr>
        <p:spPr>
          <a:xfrm>
            <a:off x="3245555" y="632178"/>
            <a:ext cx="3054041" cy="646331"/>
          </a:xfrm>
          <a:prstGeom prst="rect">
            <a:avLst/>
          </a:prstGeom>
          <a:noFill/>
        </p:spPr>
        <p:txBody>
          <a:bodyPr wrap="none" rtlCol="0">
            <a:spAutoFit/>
          </a:bodyPr>
          <a:lstStyle/>
          <a:p>
            <a:pPr algn="ctr"/>
            <a:r>
              <a:rPr lang="en-US" sz="3600" b="1" dirty="0">
                <a:solidFill>
                  <a:srgbClr val="002060"/>
                </a:solidFill>
              </a:rPr>
              <a:t>The Numbers</a:t>
            </a:r>
          </a:p>
        </p:txBody>
      </p:sp>
      <p:sp>
        <p:nvSpPr>
          <p:cNvPr id="4" name="TextBox 3">
            <a:extLst>
              <a:ext uri="{FF2B5EF4-FFF2-40B4-BE49-F238E27FC236}">
                <a16:creationId xmlns:a16="http://schemas.microsoft.com/office/drawing/2014/main" id="{C7A3C1A2-B4C6-0573-B177-6C75560D15C5}"/>
              </a:ext>
            </a:extLst>
          </p:cNvPr>
          <p:cNvSpPr txBox="1"/>
          <p:nvPr/>
        </p:nvSpPr>
        <p:spPr>
          <a:xfrm>
            <a:off x="90313" y="3990622"/>
            <a:ext cx="10220298" cy="646331"/>
          </a:xfrm>
          <a:prstGeom prst="rect">
            <a:avLst/>
          </a:prstGeom>
          <a:noFill/>
        </p:spPr>
        <p:txBody>
          <a:bodyPr wrap="none" rtlCol="0">
            <a:spAutoFit/>
          </a:bodyPr>
          <a:lstStyle/>
          <a:p>
            <a:r>
              <a:rPr lang="en-US" b="1" dirty="0">
                <a:solidFill>
                  <a:schemeClr val="accent1">
                    <a:lumMod val="75000"/>
                  </a:schemeClr>
                </a:solidFill>
              </a:rPr>
              <a:t>Why start here?  </a:t>
            </a:r>
            <a:br>
              <a:rPr lang="en-US" b="1" dirty="0">
                <a:solidFill>
                  <a:schemeClr val="accent1">
                    <a:lumMod val="75000"/>
                  </a:schemeClr>
                </a:solidFill>
              </a:rPr>
            </a:br>
            <a:r>
              <a:rPr lang="en-US" b="1" dirty="0">
                <a:solidFill>
                  <a:schemeClr val="accent1">
                    <a:lumMod val="75000"/>
                  </a:schemeClr>
                </a:solidFill>
              </a:rPr>
              <a:t>	**If you are part of the CJS, you are likely to encounter people living with mental illness</a:t>
            </a:r>
            <a:endParaRPr lang="en-US" dirty="0">
              <a:solidFill>
                <a:schemeClr val="accent1">
                  <a:lumMod val="75000"/>
                </a:schemeClr>
              </a:solidFill>
            </a:endParaRPr>
          </a:p>
        </p:txBody>
      </p:sp>
      <p:sp>
        <p:nvSpPr>
          <p:cNvPr id="5" name="TextBox 4">
            <a:extLst>
              <a:ext uri="{FF2B5EF4-FFF2-40B4-BE49-F238E27FC236}">
                <a16:creationId xmlns:a16="http://schemas.microsoft.com/office/drawing/2014/main" id="{BEDAABD0-24B0-0EC9-007D-AFFC77FE2DCD}"/>
              </a:ext>
            </a:extLst>
          </p:cNvPr>
          <p:cNvSpPr txBox="1"/>
          <p:nvPr/>
        </p:nvSpPr>
        <p:spPr>
          <a:xfrm>
            <a:off x="812800" y="2823653"/>
            <a:ext cx="9164688" cy="707886"/>
          </a:xfrm>
          <a:prstGeom prst="rect">
            <a:avLst/>
          </a:prstGeom>
          <a:noFill/>
        </p:spPr>
        <p:txBody>
          <a:bodyPr wrap="none" rtlCol="0">
            <a:spAutoFit/>
          </a:bodyPr>
          <a:lstStyle/>
          <a:p>
            <a:r>
              <a:rPr lang="en-US" sz="2000" dirty="0">
                <a:solidFill>
                  <a:srgbClr val="353535"/>
                </a:solidFill>
              </a:rPr>
              <a:t>Nearly </a:t>
            </a:r>
            <a:r>
              <a:rPr lang="en-US" sz="2000" b="1" dirty="0"/>
              <a:t>1 in 4 </a:t>
            </a:r>
            <a:r>
              <a:rPr lang="en-US" sz="2000" dirty="0">
                <a:solidFill>
                  <a:srgbClr val="353535"/>
                </a:solidFill>
              </a:rPr>
              <a:t>people shot and killed by police officers between 2015 and 2020</a:t>
            </a:r>
          </a:p>
          <a:p>
            <a:r>
              <a:rPr lang="en-US" sz="2000" dirty="0">
                <a:solidFill>
                  <a:srgbClr val="353535"/>
                </a:solidFill>
              </a:rPr>
              <a:t> had a mental health condition. Some studies say is closer to </a:t>
            </a:r>
            <a:r>
              <a:rPr lang="en-US" sz="2000" b="1" dirty="0">
                <a:solidFill>
                  <a:srgbClr val="353535"/>
                </a:solidFill>
              </a:rPr>
              <a:t>2 in 4</a:t>
            </a:r>
            <a:endParaRPr lang="en-US" sz="2000" dirty="0"/>
          </a:p>
        </p:txBody>
      </p:sp>
    </p:spTree>
    <p:extLst>
      <p:ext uri="{BB962C8B-B14F-4D97-AF65-F5344CB8AC3E}">
        <p14:creationId xmlns:p14="http://schemas.microsoft.com/office/powerpoint/2010/main" val="1610699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DC10C2-35B9-B093-A9F5-056B4862E1D2}"/>
              </a:ext>
            </a:extLst>
          </p:cNvPr>
          <p:cNvSpPr>
            <a:spLocks noGrp="1"/>
          </p:cNvSpPr>
          <p:nvPr>
            <p:ph type="title"/>
          </p:nvPr>
        </p:nvSpPr>
        <p:spPr>
          <a:xfrm>
            <a:off x="1043950" y="1179151"/>
            <a:ext cx="3300646" cy="4463889"/>
          </a:xfrm>
        </p:spPr>
        <p:txBody>
          <a:bodyPr anchor="ctr">
            <a:normAutofit/>
          </a:bodyPr>
          <a:lstStyle/>
          <a:p>
            <a:r>
              <a:rPr lang="en-US" dirty="0">
                <a:solidFill>
                  <a:srgbClr val="002060"/>
                </a:solidFill>
              </a:rPr>
              <a:t>MH basics</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586A5A6-10B0-9BDF-5909-8E9A4184F389}"/>
              </a:ext>
            </a:extLst>
          </p:cNvPr>
          <p:cNvSpPr>
            <a:spLocks noGrp="1"/>
          </p:cNvSpPr>
          <p:nvPr>
            <p:ph idx="1"/>
          </p:nvPr>
        </p:nvSpPr>
        <p:spPr>
          <a:xfrm>
            <a:off x="4978917" y="237066"/>
            <a:ext cx="6697293" cy="6372577"/>
          </a:xfrm>
        </p:spPr>
        <p:txBody>
          <a:bodyPr anchor="ctr">
            <a:normAutofit/>
          </a:bodyPr>
          <a:lstStyle/>
          <a:p>
            <a:pPr>
              <a:lnSpc>
                <a:spcPct val="90000"/>
              </a:lnSpc>
              <a:buFont typeface="Wingdings" panose="05000000000000000000" pitchFamily="2" charset="2"/>
              <a:buChar char="Ø"/>
            </a:pPr>
            <a:r>
              <a:rPr lang="en-US" sz="2400" dirty="0"/>
              <a:t>Before you even meet client can look for signs may have MH hx - where client is housed in the jail (medical?), does PC affidavit mention odd behavior or drugs found? Was a 16.22 ordered?</a:t>
            </a:r>
          </a:p>
          <a:p>
            <a:pPr>
              <a:lnSpc>
                <a:spcPct val="90000"/>
              </a:lnSpc>
              <a:buFont typeface="Wingdings" panose="05000000000000000000" pitchFamily="2" charset="2"/>
              <a:buChar char="Ø"/>
            </a:pPr>
            <a:r>
              <a:rPr lang="en-US" sz="2400" dirty="0"/>
              <a:t>Not every difficult client is MI</a:t>
            </a:r>
          </a:p>
          <a:p>
            <a:pPr>
              <a:lnSpc>
                <a:spcPct val="90000"/>
              </a:lnSpc>
              <a:buFont typeface="Wingdings" panose="05000000000000000000" pitchFamily="2" charset="2"/>
              <a:buChar char="Ø"/>
            </a:pPr>
            <a:r>
              <a:rPr lang="en-US" sz="2400" dirty="0"/>
              <a:t>Not every MI client is incompetent, fewer are insane</a:t>
            </a:r>
          </a:p>
          <a:p>
            <a:pPr>
              <a:lnSpc>
                <a:spcPct val="90000"/>
              </a:lnSpc>
              <a:buFont typeface="Wingdings" panose="05000000000000000000" pitchFamily="2" charset="2"/>
              <a:buChar char="Ø"/>
            </a:pPr>
            <a:r>
              <a:rPr lang="en-US" sz="2400" dirty="0"/>
              <a:t>Not every client needs a competency and/or a sanity evaluation</a:t>
            </a:r>
          </a:p>
          <a:p>
            <a:pPr>
              <a:lnSpc>
                <a:spcPct val="90000"/>
              </a:lnSpc>
              <a:buFont typeface="Wingdings" panose="05000000000000000000" pitchFamily="2" charset="2"/>
              <a:buChar char="Ø"/>
            </a:pPr>
            <a:r>
              <a:rPr lang="en-US" sz="2400" dirty="0"/>
              <a:t>If competent, MI clients are permitted to make same decisions regarding their case, good or bad, as any other client</a:t>
            </a:r>
          </a:p>
          <a:p>
            <a:pPr marL="0" indent="0">
              <a:lnSpc>
                <a:spcPct val="90000"/>
              </a:lnSpc>
              <a:buNone/>
            </a:pPr>
            <a:endParaRPr lang="en-US" dirty="0">
              <a:highlight>
                <a:srgbClr val="FFFF00"/>
              </a:highlight>
            </a:endParaRP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72811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2ED567-06B3-4107-9773-BBB6BD786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F065C24-9EFE-CEB0-5C78-B0F105C7B3BC}"/>
              </a:ext>
            </a:extLst>
          </p:cNvPr>
          <p:cNvSpPr>
            <a:spLocks noGrp="1"/>
          </p:cNvSpPr>
          <p:nvPr>
            <p:ph idx="1"/>
          </p:nvPr>
        </p:nvSpPr>
        <p:spPr>
          <a:xfrm>
            <a:off x="237067" y="361245"/>
            <a:ext cx="6937022" cy="2438399"/>
          </a:xfrm>
        </p:spPr>
        <p:txBody>
          <a:bodyPr anchor="ctr">
            <a:normAutofit/>
          </a:bodyPr>
          <a:lstStyle/>
          <a:p>
            <a:pPr marL="0" indent="0">
              <a:lnSpc>
                <a:spcPct val="90000"/>
              </a:lnSpc>
              <a:buNone/>
            </a:pPr>
            <a:r>
              <a:rPr lang="en-US" sz="1100" dirty="0"/>
              <a:t>• </a:t>
            </a:r>
            <a:r>
              <a:rPr lang="en-US" dirty="0"/>
              <a:t>Art. 46B.003(a) “A person is incompetent to stand trial if the person does not have:</a:t>
            </a:r>
          </a:p>
          <a:p>
            <a:pPr marL="0" indent="0">
              <a:lnSpc>
                <a:spcPct val="90000"/>
              </a:lnSpc>
              <a:buNone/>
            </a:pPr>
            <a:r>
              <a:rPr lang="en-US" dirty="0"/>
              <a:t>          (1) sufficient present ability to consult with the person’s lawyer with a reasonable degree of rational understanding; or</a:t>
            </a:r>
          </a:p>
          <a:p>
            <a:pPr marL="0" indent="0">
              <a:lnSpc>
                <a:spcPct val="90000"/>
              </a:lnSpc>
              <a:buNone/>
            </a:pPr>
            <a:r>
              <a:rPr lang="en-US" dirty="0"/>
              <a:t>          (2) a rational as well as factual understanding of the proceeding against the person.”</a:t>
            </a:r>
          </a:p>
          <a:p>
            <a:pPr marL="0" indent="0">
              <a:lnSpc>
                <a:spcPct val="90000"/>
              </a:lnSpc>
              <a:buNone/>
            </a:pPr>
            <a:endParaRPr lang="en-US" dirty="0"/>
          </a:p>
          <a:p>
            <a:pPr marL="0" indent="0">
              <a:lnSpc>
                <a:spcPct val="90000"/>
              </a:lnSpc>
              <a:buNone/>
            </a:pPr>
            <a:endParaRPr lang="en-US" sz="1100" dirty="0"/>
          </a:p>
        </p:txBody>
      </p:sp>
      <p:sp>
        <p:nvSpPr>
          <p:cNvPr id="10" name="Rectangle 9">
            <a:extLst>
              <a:ext uri="{FF2B5EF4-FFF2-40B4-BE49-F238E27FC236}">
                <a16:creationId xmlns:a16="http://schemas.microsoft.com/office/drawing/2014/main" id="{AF551D8B-3775-4477-88B7-7B7C350D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cxnSp>
        <p:nvCxnSpPr>
          <p:cNvPr id="12" name="Straight Connector 11">
            <a:extLst>
              <a:ext uri="{FF2B5EF4-FFF2-40B4-BE49-F238E27FC236}">
                <a16:creationId xmlns:a16="http://schemas.microsoft.com/office/drawing/2014/main" id="{1A901C3D-CFAE-460D-BD0E-7D22164D7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37C0EA9-1437-4437-9D20-2BBDA1AA9F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2C153736-D102-4F57-9DE7-615AFC02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4"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Isosceles Triangle 27">
            <a:extLst>
              <a:ext uri="{FF2B5EF4-FFF2-40B4-BE49-F238E27FC236}">
                <a16:creationId xmlns:a16="http://schemas.microsoft.com/office/drawing/2014/main" id="{D52A0D23-45DD-4DF4-ADE6-A81F409BB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C07855E-0C7E-5345-1297-E8ACC8C2EF21}"/>
              </a:ext>
            </a:extLst>
          </p:cNvPr>
          <p:cNvSpPr>
            <a:spLocks noGrp="1"/>
          </p:cNvSpPr>
          <p:nvPr>
            <p:ph type="title"/>
          </p:nvPr>
        </p:nvSpPr>
        <p:spPr>
          <a:xfrm>
            <a:off x="7829658" y="1253067"/>
            <a:ext cx="3371742" cy="4351866"/>
          </a:xfrm>
        </p:spPr>
        <p:txBody>
          <a:bodyPr anchor="ctr">
            <a:normAutofit/>
          </a:bodyPr>
          <a:lstStyle/>
          <a:p>
            <a:r>
              <a:rPr lang="en-US" dirty="0">
                <a:solidFill>
                  <a:schemeClr val="bg1"/>
                </a:solidFill>
              </a:rPr>
              <a:t>Incompetency: the law 46B</a:t>
            </a:r>
          </a:p>
        </p:txBody>
      </p:sp>
      <p:sp>
        <p:nvSpPr>
          <p:cNvPr id="4" name="TextBox 3">
            <a:extLst>
              <a:ext uri="{FF2B5EF4-FFF2-40B4-BE49-F238E27FC236}">
                <a16:creationId xmlns:a16="http://schemas.microsoft.com/office/drawing/2014/main" id="{9860172F-A030-03FF-63CC-0BFF261C9266}"/>
              </a:ext>
            </a:extLst>
          </p:cNvPr>
          <p:cNvSpPr txBox="1"/>
          <p:nvPr/>
        </p:nvSpPr>
        <p:spPr>
          <a:xfrm>
            <a:off x="3176" y="2895094"/>
            <a:ext cx="7699544" cy="3693319"/>
          </a:xfrm>
          <a:prstGeom prst="rect">
            <a:avLst/>
          </a:prstGeom>
          <a:noFill/>
        </p:spPr>
        <p:txBody>
          <a:bodyPr wrap="none" rtlCol="0">
            <a:spAutoFit/>
          </a:bodyPr>
          <a:lstStyle/>
          <a:p>
            <a:pPr>
              <a:lnSpc>
                <a:spcPct val="90000"/>
              </a:lnSpc>
            </a:pPr>
            <a:r>
              <a:rPr lang="en-US" sz="2000" b="1" dirty="0"/>
              <a:t>BUT ALSO:</a:t>
            </a:r>
          </a:p>
          <a:p>
            <a:pPr>
              <a:lnSpc>
                <a:spcPct val="90000"/>
              </a:lnSpc>
            </a:pPr>
            <a:r>
              <a:rPr lang="en-US" sz="2000" dirty="0"/>
              <a:t>• Art. </a:t>
            </a:r>
            <a:r>
              <a:rPr lang="de-DE" sz="2000" dirty="0"/>
              <a:t>46B.024 </a:t>
            </a:r>
            <a:r>
              <a:rPr lang="en-US" sz="2000" dirty="0"/>
              <a:t>[A]n expert shall consider…</a:t>
            </a:r>
          </a:p>
          <a:p>
            <a:pPr>
              <a:lnSpc>
                <a:spcPct val="90000"/>
              </a:lnSpc>
            </a:pPr>
            <a:endParaRPr lang="en-US" sz="2000" dirty="0"/>
          </a:p>
          <a:p>
            <a:pPr>
              <a:lnSpc>
                <a:spcPct val="90000"/>
              </a:lnSpc>
            </a:pPr>
            <a:r>
              <a:rPr lang="en-US" sz="2000" dirty="0"/>
              <a:t>(1) the capacity of the defendant during criminal proceedings to:</a:t>
            </a:r>
          </a:p>
          <a:p>
            <a:pPr marL="342900" indent="-342900">
              <a:lnSpc>
                <a:spcPct val="90000"/>
              </a:lnSpc>
              <a:buAutoNum type="alphaUcParenBoth"/>
            </a:pPr>
            <a:r>
              <a:rPr lang="en-US" sz="2000" dirty="0"/>
              <a:t>rationally understand the charges against the defendant and </a:t>
            </a:r>
          </a:p>
          <a:p>
            <a:pPr>
              <a:lnSpc>
                <a:spcPct val="90000"/>
              </a:lnSpc>
            </a:pPr>
            <a:r>
              <a:rPr lang="en-US" sz="2000" dirty="0"/>
              <a:t>the potential consequences of the pending criminal proceedings;</a:t>
            </a:r>
          </a:p>
          <a:p>
            <a:pPr>
              <a:lnSpc>
                <a:spcPct val="90000"/>
              </a:lnSpc>
            </a:pPr>
            <a:r>
              <a:rPr lang="en-US" sz="2000" dirty="0"/>
              <a:t>(B) disclose to counsel pertinent facts, events, and states of </a:t>
            </a:r>
          </a:p>
          <a:p>
            <a:pPr>
              <a:lnSpc>
                <a:spcPct val="90000"/>
              </a:lnSpc>
            </a:pPr>
            <a:r>
              <a:rPr lang="en-US" sz="2000" dirty="0"/>
              <a:t>mind;</a:t>
            </a:r>
          </a:p>
          <a:p>
            <a:pPr>
              <a:lnSpc>
                <a:spcPct val="90000"/>
              </a:lnSpc>
            </a:pPr>
            <a:r>
              <a:rPr lang="en-US" sz="2000" dirty="0"/>
              <a:t>(C) engage in a reasoned choice of legal strategies and options;</a:t>
            </a:r>
          </a:p>
          <a:p>
            <a:pPr>
              <a:lnSpc>
                <a:spcPct val="90000"/>
              </a:lnSpc>
            </a:pPr>
            <a:r>
              <a:rPr lang="en-US" sz="2000" dirty="0"/>
              <a:t>(D) understand the adversarial nature of criminal proceedings;</a:t>
            </a:r>
          </a:p>
          <a:p>
            <a:pPr>
              <a:lnSpc>
                <a:spcPct val="90000"/>
              </a:lnSpc>
            </a:pPr>
            <a:r>
              <a:rPr lang="en-US" sz="2000" dirty="0"/>
              <a:t>(E) exhibit appropriate courtroom behavior; and</a:t>
            </a:r>
          </a:p>
          <a:p>
            <a:pPr>
              <a:lnSpc>
                <a:spcPct val="90000"/>
              </a:lnSpc>
            </a:pPr>
            <a:r>
              <a:rPr lang="en-US" sz="2000" dirty="0"/>
              <a:t>(F) testify</a:t>
            </a:r>
          </a:p>
          <a:p>
            <a:endParaRPr lang="en-US" dirty="0"/>
          </a:p>
        </p:txBody>
      </p:sp>
    </p:spTree>
    <p:extLst>
      <p:ext uri="{BB962C8B-B14F-4D97-AF65-F5344CB8AC3E}">
        <p14:creationId xmlns:p14="http://schemas.microsoft.com/office/powerpoint/2010/main" val="39843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FDA31-1038-4554-866C-C21B225FFF30}"/>
              </a:ext>
            </a:extLst>
          </p:cNvPr>
          <p:cNvSpPr>
            <a:spLocks noGrp="1"/>
          </p:cNvSpPr>
          <p:nvPr>
            <p:ph type="title"/>
          </p:nvPr>
        </p:nvSpPr>
        <p:spPr>
          <a:xfrm>
            <a:off x="677334" y="609600"/>
            <a:ext cx="8596668" cy="932953"/>
          </a:xfrm>
        </p:spPr>
        <p:txBody>
          <a:bodyPr>
            <a:normAutofit/>
          </a:bodyPr>
          <a:lstStyle/>
          <a:p>
            <a:pPr algn="ctr"/>
            <a:r>
              <a:rPr lang="en-US" sz="4400" dirty="0">
                <a:solidFill>
                  <a:srgbClr val="002060"/>
                </a:solidFill>
              </a:rPr>
              <a:t>Sanity – §46C CCP</a:t>
            </a:r>
          </a:p>
        </p:txBody>
      </p:sp>
      <p:sp>
        <p:nvSpPr>
          <p:cNvPr id="3" name="Content Placeholder 2">
            <a:extLst>
              <a:ext uri="{FF2B5EF4-FFF2-40B4-BE49-F238E27FC236}">
                <a16:creationId xmlns:a16="http://schemas.microsoft.com/office/drawing/2014/main" id="{298CE804-1262-4946-822C-D3396EF0A8E9}"/>
              </a:ext>
            </a:extLst>
          </p:cNvPr>
          <p:cNvSpPr>
            <a:spLocks noGrp="1"/>
          </p:cNvSpPr>
          <p:nvPr>
            <p:ph idx="1"/>
          </p:nvPr>
        </p:nvSpPr>
        <p:spPr>
          <a:xfrm>
            <a:off x="677334" y="1802780"/>
            <a:ext cx="8596668" cy="3880773"/>
          </a:xfrm>
        </p:spPr>
        <p:txBody>
          <a:bodyPr/>
          <a:lstStyle/>
          <a:p>
            <a:pPr marL="0" indent="0">
              <a:buNone/>
            </a:pPr>
            <a:endParaRPr lang="en-US" dirty="0"/>
          </a:p>
          <a:p>
            <a:pPr>
              <a:buFont typeface="Wingdings" panose="05000000000000000000" pitchFamily="2" charset="2"/>
              <a:buChar char="Ø"/>
            </a:pPr>
            <a:r>
              <a:rPr lang="en-US" sz="2400" dirty="0"/>
              <a:t>To be insane, §8.01 of the Texas Penal Code requires that:</a:t>
            </a:r>
          </a:p>
          <a:p>
            <a:pPr marL="0" indent="0">
              <a:buNone/>
            </a:pPr>
            <a:endParaRPr lang="en-US" sz="2400" dirty="0"/>
          </a:p>
          <a:p>
            <a:pPr marL="0" indent="0">
              <a:spcBef>
                <a:spcPts val="0"/>
              </a:spcBef>
              <a:buNone/>
            </a:pPr>
            <a:r>
              <a:rPr lang="en-US" sz="2400" dirty="0"/>
              <a:t>	</a:t>
            </a:r>
            <a:r>
              <a:rPr lang="en-US" sz="2400" b="1" dirty="0"/>
              <a:t>“… at the time of the conduct charged, the actor, as a result of severe mental disease or defect, did not know that his conduct was wrong.”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532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FE6CD-01CF-4DFA-B095-63C3BD62D680}"/>
              </a:ext>
            </a:extLst>
          </p:cNvPr>
          <p:cNvSpPr>
            <a:spLocks noGrp="1"/>
          </p:cNvSpPr>
          <p:nvPr>
            <p:ph type="title"/>
          </p:nvPr>
        </p:nvSpPr>
        <p:spPr>
          <a:xfrm>
            <a:off x="677334" y="377991"/>
            <a:ext cx="8596668" cy="727240"/>
          </a:xfrm>
        </p:spPr>
        <p:txBody>
          <a:bodyPr/>
          <a:lstStyle/>
          <a:p>
            <a:pPr algn="ctr"/>
            <a:r>
              <a:rPr lang="en-US" dirty="0">
                <a:solidFill>
                  <a:srgbClr val="002060"/>
                </a:solidFill>
              </a:rPr>
              <a:t>Breaking it down…</a:t>
            </a:r>
          </a:p>
        </p:txBody>
      </p:sp>
      <p:sp>
        <p:nvSpPr>
          <p:cNvPr id="3" name="Content Placeholder 2">
            <a:extLst>
              <a:ext uri="{FF2B5EF4-FFF2-40B4-BE49-F238E27FC236}">
                <a16:creationId xmlns:a16="http://schemas.microsoft.com/office/drawing/2014/main" id="{06E28CEC-8D65-4CB7-9185-85C487E75E76}"/>
              </a:ext>
            </a:extLst>
          </p:cNvPr>
          <p:cNvSpPr>
            <a:spLocks noGrp="1"/>
          </p:cNvSpPr>
          <p:nvPr>
            <p:ph idx="1"/>
          </p:nvPr>
        </p:nvSpPr>
        <p:spPr>
          <a:xfrm>
            <a:off x="677334" y="1105231"/>
            <a:ext cx="8596668" cy="5374778"/>
          </a:xfrm>
        </p:spPr>
        <p:txBody>
          <a:bodyPr>
            <a:normAutofit lnSpcReduction="10000"/>
          </a:bodyPr>
          <a:lstStyle/>
          <a:p>
            <a:pPr marL="0" indent="0">
              <a:buNone/>
            </a:pPr>
            <a:endParaRPr lang="en-US" dirty="0"/>
          </a:p>
          <a:p>
            <a:pPr>
              <a:buFont typeface="Wingdings" panose="05000000000000000000" pitchFamily="2" charset="2"/>
              <a:buChar char="Ø"/>
            </a:pPr>
            <a:r>
              <a:rPr lang="en-US" b="1" dirty="0"/>
              <a:t>Affirmative defense </a:t>
            </a:r>
            <a:r>
              <a:rPr lang="en-US" dirty="0"/>
              <a:t>- Defendant must show by a preponderance of the evidence that he/she was insane when act committed.  [CCP Art. 46C.153]</a:t>
            </a:r>
          </a:p>
          <a:p>
            <a:pPr marL="0" indent="0">
              <a:buNone/>
            </a:pPr>
            <a:r>
              <a:rPr lang="en-US" dirty="0"/>
              <a:t>	</a:t>
            </a:r>
            <a:r>
              <a:rPr lang="en-US" b="1" dirty="0"/>
              <a:t> **AT THE TIME OF THE CONDUCT CHARGED</a:t>
            </a:r>
          </a:p>
          <a:p>
            <a:pPr marL="0" indent="0">
              <a:buNone/>
            </a:pPr>
            <a:endParaRPr lang="en-US" b="1" dirty="0"/>
          </a:p>
          <a:p>
            <a:pPr>
              <a:buFont typeface="Wingdings" panose="05000000000000000000" pitchFamily="2" charset="2"/>
              <a:buChar char="Ø"/>
            </a:pPr>
            <a:r>
              <a:rPr lang="en-US" dirty="0"/>
              <a:t>As a result of SEVERE mental disease or defect </a:t>
            </a:r>
          </a:p>
          <a:p>
            <a:pPr marL="457200" lvl="1" indent="0">
              <a:buNone/>
            </a:pPr>
            <a:r>
              <a:rPr lang="en-US" dirty="0"/>
              <a:t>**Does not include an abnormality manifested only by repeated criminal or antisocial conduct. </a:t>
            </a:r>
            <a:r>
              <a:rPr lang="en-US" b="1" dirty="0"/>
              <a:t>NOT just substance abuse</a:t>
            </a:r>
            <a:r>
              <a:rPr lang="en-US" dirty="0"/>
              <a:t>)</a:t>
            </a:r>
          </a:p>
          <a:p>
            <a:pPr marL="457200" lvl="1" indent="0">
              <a:buNone/>
            </a:pPr>
            <a:endParaRPr lang="en-US" dirty="0"/>
          </a:p>
          <a:p>
            <a:pPr>
              <a:buFont typeface="Wingdings" panose="05000000000000000000" pitchFamily="2" charset="2"/>
              <a:buChar char="Ø"/>
            </a:pPr>
            <a:r>
              <a:rPr lang="en-US" dirty="0"/>
              <a:t>The actor, did not now that his conduct was wrong i.e. </a:t>
            </a:r>
            <a:r>
              <a:rPr lang="en-US" b="1" dirty="0"/>
              <a:t>illegal</a:t>
            </a:r>
          </a:p>
          <a:p>
            <a:pPr marL="0" indent="0">
              <a:buNone/>
            </a:pPr>
            <a:r>
              <a:rPr lang="en-US" b="1" dirty="0"/>
              <a:t>	 **Often difficult to prove defendant did not know conduct was considered wrong because often, knew illegal.</a:t>
            </a:r>
          </a:p>
          <a:p>
            <a:pPr marL="0" indent="0">
              <a:buNone/>
            </a:pPr>
            <a:endParaRPr lang="en-US" b="1" dirty="0"/>
          </a:p>
          <a:p>
            <a:pPr>
              <a:buFont typeface="Wingdings" panose="05000000000000000000" pitchFamily="2" charset="2"/>
              <a:buChar char="Ø"/>
            </a:pPr>
            <a:r>
              <a:rPr lang="en-US" dirty="0"/>
              <a:t>Your client must be found competent </a:t>
            </a:r>
            <a:r>
              <a:rPr lang="en-US" b="1" dirty="0"/>
              <a:t>before</a:t>
            </a:r>
            <a:r>
              <a:rPr lang="en-US" dirty="0"/>
              <a:t> an Expert can determine sanity at the time of the offense.</a:t>
            </a:r>
          </a:p>
          <a:p>
            <a:endParaRPr lang="en-US" dirty="0"/>
          </a:p>
        </p:txBody>
      </p:sp>
    </p:spTree>
    <p:extLst>
      <p:ext uri="{BB962C8B-B14F-4D97-AF65-F5344CB8AC3E}">
        <p14:creationId xmlns:p14="http://schemas.microsoft.com/office/powerpoint/2010/main" val="290203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E078-F456-EB6D-40E6-6D42E483B7E7}"/>
              </a:ext>
            </a:extLst>
          </p:cNvPr>
          <p:cNvSpPr>
            <a:spLocks noGrp="1"/>
          </p:cNvSpPr>
          <p:nvPr>
            <p:ph type="title"/>
          </p:nvPr>
        </p:nvSpPr>
        <p:spPr>
          <a:xfrm>
            <a:off x="675745" y="180622"/>
            <a:ext cx="8596668" cy="699911"/>
          </a:xfrm>
        </p:spPr>
        <p:txBody>
          <a:bodyPr/>
          <a:lstStyle/>
          <a:p>
            <a:pPr algn="ctr"/>
            <a:r>
              <a:rPr lang="en-US" dirty="0">
                <a:solidFill>
                  <a:srgbClr val="002060"/>
                </a:solidFill>
              </a:rPr>
              <a:t>Compare to competency…</a:t>
            </a:r>
          </a:p>
        </p:txBody>
      </p:sp>
      <p:sp>
        <p:nvSpPr>
          <p:cNvPr id="3" name="Text Placeholder 2">
            <a:extLst>
              <a:ext uri="{FF2B5EF4-FFF2-40B4-BE49-F238E27FC236}">
                <a16:creationId xmlns:a16="http://schemas.microsoft.com/office/drawing/2014/main" id="{833304EF-FE7E-98B2-46C4-4EE0CEB6932E}"/>
              </a:ext>
            </a:extLst>
          </p:cNvPr>
          <p:cNvSpPr>
            <a:spLocks noGrp="1"/>
          </p:cNvSpPr>
          <p:nvPr>
            <p:ph type="body" idx="1"/>
          </p:nvPr>
        </p:nvSpPr>
        <p:spPr>
          <a:xfrm>
            <a:off x="675742" y="955163"/>
            <a:ext cx="4185623" cy="376881"/>
          </a:xfrm>
        </p:spPr>
        <p:txBody>
          <a:bodyPr/>
          <a:lstStyle/>
          <a:p>
            <a:r>
              <a:rPr lang="en-US" dirty="0">
                <a:solidFill>
                  <a:schemeClr val="accent1">
                    <a:lumMod val="75000"/>
                  </a:schemeClr>
                </a:solidFill>
              </a:rPr>
              <a:t>Competency</a:t>
            </a:r>
          </a:p>
        </p:txBody>
      </p:sp>
      <p:sp>
        <p:nvSpPr>
          <p:cNvPr id="4" name="Content Placeholder 3">
            <a:extLst>
              <a:ext uri="{FF2B5EF4-FFF2-40B4-BE49-F238E27FC236}">
                <a16:creationId xmlns:a16="http://schemas.microsoft.com/office/drawing/2014/main" id="{CB17A69C-0B59-E6FB-ABCA-3C1B8CD384A7}"/>
              </a:ext>
            </a:extLst>
          </p:cNvPr>
          <p:cNvSpPr>
            <a:spLocks noGrp="1"/>
          </p:cNvSpPr>
          <p:nvPr>
            <p:ph sz="half" idx="2"/>
          </p:nvPr>
        </p:nvSpPr>
        <p:spPr>
          <a:xfrm>
            <a:off x="675742" y="1463121"/>
            <a:ext cx="4185623" cy="4439716"/>
          </a:xfrm>
        </p:spPr>
        <p:txBody>
          <a:bodyPr>
            <a:normAutofit fontScale="92500"/>
          </a:bodyPr>
          <a:lstStyle/>
          <a:p>
            <a:pPr>
              <a:buFont typeface="Wingdings" panose="05000000000000000000" pitchFamily="2" charset="2"/>
              <a:buChar char="Ø"/>
            </a:pPr>
            <a:r>
              <a:rPr lang="en-US" sz="1900" dirty="0">
                <a:solidFill>
                  <a:schemeClr val="tx1"/>
                </a:solidFill>
              </a:rPr>
              <a:t>Presumed competent to stand trial; must be proven incompetent by  preponderance of the evidence</a:t>
            </a:r>
          </a:p>
          <a:p>
            <a:pPr>
              <a:buFont typeface="Wingdings" panose="05000000000000000000" pitchFamily="2" charset="2"/>
              <a:buChar char="Ø"/>
            </a:pPr>
            <a:r>
              <a:rPr lang="en-US" sz="1900" dirty="0">
                <a:solidFill>
                  <a:prstClr val="black"/>
                </a:solidFill>
              </a:rPr>
              <a:t>Is not a defense</a:t>
            </a:r>
          </a:p>
          <a:p>
            <a:pPr>
              <a:buFont typeface="Wingdings" panose="05000000000000000000" pitchFamily="2" charset="2"/>
              <a:buChar char="Ø"/>
            </a:pPr>
            <a:r>
              <a:rPr lang="en-US" sz="1900" b="1" dirty="0">
                <a:solidFill>
                  <a:prstClr val="black"/>
                </a:solidFill>
              </a:rPr>
              <a:t>Competency is an ongoing issue.</a:t>
            </a:r>
          </a:p>
          <a:p>
            <a:pPr>
              <a:buFont typeface="Wingdings" panose="05000000000000000000" pitchFamily="2" charset="2"/>
              <a:buChar char="Ø"/>
            </a:pPr>
            <a:r>
              <a:rPr lang="en-US" sz="1900" b="1" dirty="0">
                <a:solidFill>
                  <a:prstClr val="black"/>
                </a:solidFill>
              </a:rPr>
              <a:t>Due process issue. Attorney</a:t>
            </a:r>
            <a:r>
              <a:rPr lang="en-US" sz="1900" b="1" i="1" dirty="0">
                <a:solidFill>
                  <a:prstClr val="black"/>
                </a:solidFill>
              </a:rPr>
              <a:t> required </a:t>
            </a:r>
            <a:r>
              <a:rPr lang="en-US" sz="1900" b="1" dirty="0">
                <a:solidFill>
                  <a:prstClr val="black"/>
                </a:solidFill>
              </a:rPr>
              <a:t>to evaluate if GFB client may be IST, can’t proceed. </a:t>
            </a:r>
          </a:p>
          <a:p>
            <a:pPr>
              <a:buFont typeface="Wingdings" panose="05000000000000000000" pitchFamily="2" charset="2"/>
              <a:buChar char="Ø"/>
            </a:pPr>
            <a:r>
              <a:rPr lang="en-US" sz="1900" b="1" dirty="0"/>
              <a:t>If IST, ordered to tx to RESTORE competency and resume prosecution</a:t>
            </a:r>
          </a:p>
          <a:p>
            <a:pPr>
              <a:buFont typeface="Wingdings" panose="05000000000000000000" pitchFamily="2" charset="2"/>
              <a:buChar char="Ø"/>
            </a:pPr>
            <a:r>
              <a:rPr lang="en-US" sz="1900" dirty="0"/>
              <a:t>Time out at max possible sentence, can refer for civil commitment</a:t>
            </a:r>
          </a:p>
          <a:p>
            <a:pPr>
              <a:buFont typeface="Wingdings" panose="05000000000000000000" pitchFamily="2" charset="2"/>
              <a:buChar char="Ø"/>
            </a:pPr>
            <a:endParaRPr lang="en-US" dirty="0"/>
          </a:p>
        </p:txBody>
      </p:sp>
      <p:sp>
        <p:nvSpPr>
          <p:cNvPr id="5" name="Text Placeholder 4">
            <a:extLst>
              <a:ext uri="{FF2B5EF4-FFF2-40B4-BE49-F238E27FC236}">
                <a16:creationId xmlns:a16="http://schemas.microsoft.com/office/drawing/2014/main" id="{6EE25A8A-65CE-18DC-9C14-BD7440E2A451}"/>
              </a:ext>
            </a:extLst>
          </p:cNvPr>
          <p:cNvSpPr>
            <a:spLocks noGrp="1"/>
          </p:cNvSpPr>
          <p:nvPr>
            <p:ph type="body" sz="quarter" idx="3"/>
          </p:nvPr>
        </p:nvSpPr>
        <p:spPr>
          <a:xfrm>
            <a:off x="5144828" y="955162"/>
            <a:ext cx="4185618" cy="376881"/>
          </a:xfrm>
        </p:spPr>
        <p:txBody>
          <a:bodyPr/>
          <a:lstStyle/>
          <a:p>
            <a:r>
              <a:rPr lang="en-US" dirty="0">
                <a:solidFill>
                  <a:schemeClr val="accent1">
                    <a:lumMod val="75000"/>
                  </a:schemeClr>
                </a:solidFill>
              </a:rPr>
              <a:t>Insanity</a:t>
            </a:r>
          </a:p>
        </p:txBody>
      </p:sp>
      <p:sp>
        <p:nvSpPr>
          <p:cNvPr id="6" name="Content Placeholder 5">
            <a:extLst>
              <a:ext uri="{FF2B5EF4-FFF2-40B4-BE49-F238E27FC236}">
                <a16:creationId xmlns:a16="http://schemas.microsoft.com/office/drawing/2014/main" id="{7F520926-DF8F-0F10-D399-0CC576DDED01}"/>
              </a:ext>
            </a:extLst>
          </p:cNvPr>
          <p:cNvSpPr>
            <a:spLocks noGrp="1"/>
          </p:cNvSpPr>
          <p:nvPr>
            <p:ph sz="quarter" idx="4"/>
          </p:nvPr>
        </p:nvSpPr>
        <p:spPr>
          <a:xfrm>
            <a:off x="5144828" y="1525299"/>
            <a:ext cx="4185617" cy="4448881"/>
          </a:xfrm>
        </p:spPr>
        <p:txBody>
          <a:bodyPr>
            <a:normAutofit fontScale="92500"/>
          </a:bodyPr>
          <a:lstStyle/>
          <a:p>
            <a:pPr>
              <a:buFont typeface="Wingdings" panose="05000000000000000000" pitchFamily="2" charset="2"/>
              <a:buChar char="Ø"/>
            </a:pPr>
            <a:r>
              <a:rPr lang="en-US" dirty="0"/>
              <a:t>Presumed sane </a:t>
            </a:r>
          </a:p>
          <a:p>
            <a:pPr>
              <a:buFont typeface="Wingdings" panose="05000000000000000000" pitchFamily="2" charset="2"/>
              <a:buChar char="Ø"/>
            </a:pPr>
            <a:r>
              <a:rPr lang="en-US" dirty="0"/>
              <a:t>Insanity is an </a:t>
            </a:r>
            <a:r>
              <a:rPr lang="en-US" b="1" dirty="0"/>
              <a:t>affirmative defense</a:t>
            </a:r>
            <a:r>
              <a:rPr lang="en-US" dirty="0"/>
              <a:t>. State must prove case BRD. Then defense must prove insanity by a preponderance of evidence.</a:t>
            </a:r>
          </a:p>
          <a:p>
            <a:pPr>
              <a:buFont typeface="Wingdings" panose="05000000000000000000" pitchFamily="2" charset="2"/>
              <a:buChar char="Ø"/>
            </a:pPr>
            <a:r>
              <a:rPr lang="en-US" b="1" dirty="0"/>
              <a:t>Is static – was client insane at time of offense?</a:t>
            </a:r>
          </a:p>
          <a:p>
            <a:pPr>
              <a:buFont typeface="Wingdings" panose="05000000000000000000" pitchFamily="2" charset="2"/>
              <a:buChar char="Ø"/>
            </a:pPr>
            <a:r>
              <a:rPr lang="en-US" b="1" dirty="0"/>
              <a:t>If competent, client can decline to pursue insanity or other MH claim</a:t>
            </a:r>
          </a:p>
          <a:p>
            <a:pPr>
              <a:buFont typeface="Wingdings" panose="05000000000000000000" pitchFamily="2" charset="2"/>
              <a:buChar char="Ø"/>
            </a:pPr>
            <a:r>
              <a:rPr lang="en-US" b="1" dirty="0"/>
              <a:t>If found insane, prosecution ends, ordered to tx until no longer danger to self or others</a:t>
            </a:r>
          </a:p>
          <a:p>
            <a:pPr>
              <a:buFont typeface="Wingdings" panose="05000000000000000000" pitchFamily="2" charset="2"/>
              <a:buChar char="Ø"/>
            </a:pPr>
            <a:r>
              <a:rPr lang="en-US" dirty="0"/>
              <a:t>Time out at max possible sentence, can refer for civil commitment</a:t>
            </a:r>
          </a:p>
          <a:p>
            <a:endParaRPr lang="en-US" b="1" dirty="0"/>
          </a:p>
          <a:p>
            <a:endParaRPr lang="en-US" b="1" dirty="0"/>
          </a:p>
        </p:txBody>
      </p:sp>
      <p:sp>
        <p:nvSpPr>
          <p:cNvPr id="7" name="TextBox 6">
            <a:extLst>
              <a:ext uri="{FF2B5EF4-FFF2-40B4-BE49-F238E27FC236}">
                <a16:creationId xmlns:a16="http://schemas.microsoft.com/office/drawing/2014/main" id="{4A566652-7BC0-916B-4835-6702A3E82CCD}"/>
              </a:ext>
            </a:extLst>
          </p:cNvPr>
          <p:cNvSpPr txBox="1"/>
          <p:nvPr/>
        </p:nvSpPr>
        <p:spPr>
          <a:xfrm>
            <a:off x="1258709" y="5934670"/>
            <a:ext cx="5322713" cy="923330"/>
          </a:xfrm>
          <a:prstGeom prst="rect">
            <a:avLst/>
          </a:prstGeom>
          <a:noFill/>
        </p:spPr>
        <p:txBody>
          <a:bodyPr wrap="square" rtlCol="0">
            <a:spAutoFit/>
          </a:bodyPr>
          <a:lstStyle/>
          <a:p>
            <a:r>
              <a:rPr lang="en-US" dirty="0">
                <a:solidFill>
                  <a:schemeClr val="accent1">
                    <a:lumMod val="75000"/>
                  </a:schemeClr>
                </a:solidFill>
              </a:rPr>
              <a:t>**VERY different concepts, processes </a:t>
            </a:r>
          </a:p>
          <a:p>
            <a:r>
              <a:rPr lang="en-US" dirty="0">
                <a:solidFill>
                  <a:schemeClr val="accent1">
                    <a:lumMod val="75000"/>
                  </a:schemeClr>
                </a:solidFill>
              </a:rPr>
              <a:t>       &amp; implications</a:t>
            </a:r>
          </a:p>
          <a:p>
            <a:endParaRPr lang="en-US" dirty="0"/>
          </a:p>
        </p:txBody>
      </p:sp>
    </p:spTree>
    <p:extLst>
      <p:ext uri="{BB962C8B-B14F-4D97-AF65-F5344CB8AC3E}">
        <p14:creationId xmlns:p14="http://schemas.microsoft.com/office/powerpoint/2010/main" val="75770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P spid="5" grpId="0" build="p"/>
      <p:bldP spid="6" grpId="0" build="p"/>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223A2CF-282D-4D97-960D-435F2BA682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FE704595-09C7-4F19-9C35-A1585DE5EC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F5D3415-BEB8-49B5-A258-65A6DB069A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4572FE66-7C7C-4ED1-BB96-D4E741F7E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4" name="Rectangle 25">
              <a:extLst>
                <a:ext uri="{FF2B5EF4-FFF2-40B4-BE49-F238E27FC236}">
                  <a16:creationId xmlns:a16="http://schemas.microsoft.com/office/drawing/2014/main" id="{27DAB653-28E4-473D-BFF3-5B5530900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Isosceles Triangle 14">
              <a:extLst>
                <a:ext uri="{FF2B5EF4-FFF2-40B4-BE49-F238E27FC236}">
                  <a16:creationId xmlns:a16="http://schemas.microsoft.com/office/drawing/2014/main" id="{D42B9441-BD12-4ADD-98F9-146048C029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6" name="Rectangle 27">
              <a:extLst>
                <a:ext uri="{FF2B5EF4-FFF2-40B4-BE49-F238E27FC236}">
                  <a16:creationId xmlns:a16="http://schemas.microsoft.com/office/drawing/2014/main" id="{6849A7E1-FFE1-40FC-987C-B58FD2547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7" name="Rectangle 28">
              <a:extLst>
                <a:ext uri="{FF2B5EF4-FFF2-40B4-BE49-F238E27FC236}">
                  <a16:creationId xmlns:a16="http://schemas.microsoft.com/office/drawing/2014/main" id="{13A76386-AD1C-4954-82C0-0AA48165EB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8" name="Rectangle 29">
              <a:extLst>
                <a:ext uri="{FF2B5EF4-FFF2-40B4-BE49-F238E27FC236}">
                  <a16:creationId xmlns:a16="http://schemas.microsoft.com/office/drawing/2014/main" id="{3276B172-4E18-465E-9AA3-FB122B17D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9" name="Isosceles Triangle 18">
              <a:extLst>
                <a:ext uri="{FF2B5EF4-FFF2-40B4-BE49-F238E27FC236}">
                  <a16:creationId xmlns:a16="http://schemas.microsoft.com/office/drawing/2014/main" id="{E4D72FB7-F5AA-4F4D-8EFD-1958081CB7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Isosceles Triangle 19">
              <a:extLst>
                <a:ext uri="{FF2B5EF4-FFF2-40B4-BE49-F238E27FC236}">
                  <a16:creationId xmlns:a16="http://schemas.microsoft.com/office/drawing/2014/main" id="{811DE47E-CE10-46D2-9FA8-B489906954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pSp>
      <p:pic>
        <p:nvPicPr>
          <p:cNvPr id="5" name="Content Placeholder 4">
            <a:extLst>
              <a:ext uri="{FF2B5EF4-FFF2-40B4-BE49-F238E27FC236}">
                <a16:creationId xmlns:a16="http://schemas.microsoft.com/office/drawing/2014/main" id="{DDBE4B9E-337C-43E7-BB29-E8A0E69FD041}"/>
              </a:ext>
            </a:extLst>
          </p:cNvPr>
          <p:cNvPicPr>
            <a:picLocks noGrp="1" noChangeAspect="1"/>
          </p:cNvPicPr>
          <p:nvPr>
            <p:ph sz="half" idx="2"/>
          </p:nvPr>
        </p:nvPicPr>
        <p:blipFill>
          <a:blip r:embed="rId2"/>
          <a:srcRect l="5514" r="8730" b="2"/>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0470C45A-5473-4C13-A5CF-EC26FEE4EEF5}"/>
              </a:ext>
            </a:extLst>
          </p:cNvPr>
          <p:cNvSpPr>
            <a:spLocks noGrp="1"/>
          </p:cNvSpPr>
          <p:nvPr>
            <p:ph type="title"/>
          </p:nvPr>
        </p:nvSpPr>
        <p:spPr>
          <a:xfrm>
            <a:off x="448733" y="327378"/>
            <a:ext cx="4693356" cy="1016573"/>
          </a:xfrm>
        </p:spPr>
        <p:txBody>
          <a:bodyPr vert="horz" lIns="91440" tIns="45720" rIns="91440" bIns="45720" rtlCol="0" anchor="t">
            <a:normAutofit/>
          </a:bodyPr>
          <a:lstStyle/>
          <a:p>
            <a:pPr>
              <a:lnSpc>
                <a:spcPct val="90000"/>
              </a:lnSpc>
            </a:pPr>
            <a:r>
              <a:rPr lang="en-US" sz="2800" dirty="0">
                <a:solidFill>
                  <a:srgbClr val="002060"/>
                </a:solidFill>
              </a:rPr>
              <a:t>Attorney-client relationship – the balance of power</a:t>
            </a:r>
          </a:p>
        </p:txBody>
      </p:sp>
      <p:sp>
        <p:nvSpPr>
          <p:cNvPr id="3" name="Content Placeholder 2">
            <a:extLst>
              <a:ext uri="{FF2B5EF4-FFF2-40B4-BE49-F238E27FC236}">
                <a16:creationId xmlns:a16="http://schemas.microsoft.com/office/drawing/2014/main" id="{EFE389B3-2D7C-4CD2-8F25-4A9186B8DC51}"/>
              </a:ext>
            </a:extLst>
          </p:cNvPr>
          <p:cNvSpPr>
            <a:spLocks noGrp="1"/>
          </p:cNvSpPr>
          <p:nvPr>
            <p:ph sz="half" idx="1"/>
          </p:nvPr>
        </p:nvSpPr>
        <p:spPr>
          <a:xfrm>
            <a:off x="237067" y="1422401"/>
            <a:ext cx="4961465" cy="5068710"/>
          </a:xfrm>
        </p:spPr>
        <p:txBody>
          <a:bodyPr vert="horz" lIns="91440" tIns="45720" rIns="91440" bIns="45720" rtlCol="0">
            <a:normAutofit/>
          </a:bodyPr>
          <a:lstStyle/>
          <a:p>
            <a:pPr>
              <a:lnSpc>
                <a:spcPct val="90000"/>
              </a:lnSpc>
              <a:buFont typeface="Wingdings" panose="05000000000000000000" pitchFamily="2" charset="2"/>
              <a:buChar char="Ø"/>
            </a:pPr>
            <a:r>
              <a:rPr lang="en-US" sz="2000" dirty="0"/>
              <a:t>Typical representation balance of power is clear (6th Amendment):</a:t>
            </a:r>
          </a:p>
          <a:p>
            <a:pPr lvl="1">
              <a:lnSpc>
                <a:spcPct val="90000"/>
              </a:lnSpc>
              <a:buFont typeface="Wingdings" panose="05000000000000000000" pitchFamily="2" charset="2"/>
              <a:buChar char="Ø"/>
            </a:pPr>
            <a:r>
              <a:rPr lang="en-US" sz="2000" dirty="0"/>
              <a:t>Client fundamental decisions (testifying, accepting a plea, waiving jury, appeal) and</a:t>
            </a:r>
          </a:p>
          <a:p>
            <a:pPr lvl="1">
              <a:lnSpc>
                <a:spcPct val="90000"/>
              </a:lnSpc>
              <a:buFont typeface="Wingdings" panose="05000000000000000000" pitchFamily="2" charset="2"/>
              <a:buChar char="Ø"/>
            </a:pPr>
            <a:r>
              <a:rPr lang="en-US" sz="2000" dirty="0"/>
              <a:t>Lawyer makes strategic decisions (arguments, witnesses to call, objections to raise, etc.)</a:t>
            </a:r>
          </a:p>
          <a:p>
            <a:pPr>
              <a:lnSpc>
                <a:spcPct val="90000"/>
              </a:lnSpc>
              <a:buFont typeface="Wingdings" panose="05000000000000000000" pitchFamily="2" charset="2"/>
              <a:buChar char="Ø"/>
            </a:pPr>
            <a:r>
              <a:rPr lang="en-US" sz="2000" b="1" dirty="0"/>
              <a:t>Except</a:t>
            </a:r>
            <a:r>
              <a:rPr lang="en-US" sz="2000" dirty="0"/>
              <a:t> when talking about </a:t>
            </a:r>
            <a:r>
              <a:rPr lang="en-US" sz="2000" b="1" dirty="0"/>
              <a:t>incompetency</a:t>
            </a:r>
          </a:p>
          <a:p>
            <a:pPr>
              <a:lnSpc>
                <a:spcPct val="90000"/>
              </a:lnSpc>
            </a:pPr>
            <a:endParaRPr lang="en-US" sz="2000" b="1" dirty="0"/>
          </a:p>
          <a:p>
            <a:pPr>
              <a:lnSpc>
                <a:spcPct val="90000"/>
              </a:lnSpc>
              <a:buFont typeface="Wingdings" panose="05000000000000000000" pitchFamily="2" charset="2"/>
              <a:buChar char="Ø"/>
            </a:pPr>
            <a:r>
              <a:rPr lang="en-US" sz="2000" b="1" dirty="0"/>
              <a:t>Due process demands that a defendant cannot be prosecuted if they are incompetent to stand trial. Is lawyer’s DUTY not to allow.</a:t>
            </a:r>
          </a:p>
          <a:p>
            <a:pPr marL="0" indent="0">
              <a:lnSpc>
                <a:spcPct val="90000"/>
              </a:lnSpc>
            </a:pPr>
            <a:endParaRPr lang="en-US" sz="1500" b="1" dirty="0"/>
          </a:p>
          <a:p>
            <a:pPr>
              <a:lnSpc>
                <a:spcPct val="90000"/>
              </a:lnSpc>
            </a:pPr>
            <a:endParaRPr lang="en-US" sz="1500" b="1" dirty="0"/>
          </a:p>
          <a:p>
            <a:pPr>
              <a:lnSpc>
                <a:spcPct val="90000"/>
              </a:lnSpc>
            </a:pPr>
            <a:endParaRPr lang="en-US" sz="1500" dirty="0"/>
          </a:p>
        </p:txBody>
      </p:sp>
      <p:cxnSp>
        <p:nvCxnSpPr>
          <p:cNvPr id="22" name="Straight Connector 2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43864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965</TotalTime>
  <Words>2314</Words>
  <Application>Microsoft Office PowerPoint</Application>
  <PresentationFormat>Widescreen</PresentationFormat>
  <Paragraphs>167</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Trebuchet MS</vt:lpstr>
      <vt:lpstr>Wingdings</vt:lpstr>
      <vt:lpstr>Wingdings 3</vt:lpstr>
      <vt:lpstr>Facet</vt:lpstr>
      <vt:lpstr>NGRI Basics: how hard could it be?</vt:lpstr>
      <vt:lpstr>The Numbers: NAMI &amp; SAMHSA estimate…</vt:lpstr>
      <vt:lpstr>A Houston study also estimated up to 40% of individuals in the criminal justice system (incarcerated or on probation/parole) suffer from mental illness; other studies estimate that number at closer to 50%</vt:lpstr>
      <vt:lpstr>MH basics</vt:lpstr>
      <vt:lpstr>Incompetency: the law 46B</vt:lpstr>
      <vt:lpstr>Sanity – §46C CCP</vt:lpstr>
      <vt:lpstr>Breaking it down…</vt:lpstr>
      <vt:lpstr>Compare to competency…</vt:lpstr>
      <vt:lpstr>Attorney-client relationship – the balance of power</vt:lpstr>
      <vt:lpstr>PowerPoint Presentation</vt:lpstr>
      <vt:lpstr>PowerPoint Presentation</vt:lpstr>
      <vt:lpstr>So what does else McCoy mean to us?</vt:lpstr>
      <vt:lpstr>Mitigation</vt:lpstr>
      <vt:lpstr>PowerPoint Presentation</vt:lpstr>
      <vt:lpstr>PowerPoint Presentation</vt:lpstr>
      <vt:lpstr>PowerPoint Presentation</vt:lpstr>
      <vt:lpstr>PowerPoint Presentation</vt:lpstr>
      <vt:lpstr>Trial considerations</vt:lpstr>
      <vt:lpstr>Client participation in decisions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Sanity – 46C</dc:title>
  <dc:creator>Krista Chacona</dc:creator>
  <cp:lastModifiedBy>Krista Chacona</cp:lastModifiedBy>
  <cp:revision>44</cp:revision>
  <dcterms:created xsi:type="dcterms:W3CDTF">2019-11-11T02:42:39Z</dcterms:created>
  <dcterms:modified xsi:type="dcterms:W3CDTF">2026-06-24T04:20:50Z</dcterms:modified>
</cp:coreProperties>
</file>